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699" r:id="rId2"/>
  </p:sldMasterIdLst>
  <p:notesMasterIdLst>
    <p:notesMasterId r:id="rId35"/>
  </p:notesMasterIdLst>
  <p:sldIdLst>
    <p:sldId id="256" r:id="rId3"/>
    <p:sldId id="286" r:id="rId4"/>
    <p:sldId id="287" r:id="rId5"/>
    <p:sldId id="288" r:id="rId6"/>
    <p:sldId id="257" r:id="rId7"/>
    <p:sldId id="258" r:id="rId8"/>
    <p:sldId id="259" r:id="rId9"/>
    <p:sldId id="260" r:id="rId10"/>
    <p:sldId id="261" r:id="rId11"/>
    <p:sldId id="262" r:id="rId12"/>
    <p:sldId id="263" r:id="rId13"/>
    <p:sldId id="264" r:id="rId14"/>
    <p:sldId id="265" r:id="rId15"/>
    <p:sldId id="266" r:id="rId16"/>
    <p:sldId id="267" r:id="rId17"/>
    <p:sldId id="289" r:id="rId18"/>
    <p:sldId id="268" r:id="rId19"/>
    <p:sldId id="269" r:id="rId20"/>
    <p:sldId id="271" r:id="rId21"/>
    <p:sldId id="272" r:id="rId22"/>
    <p:sldId id="273" r:id="rId23"/>
    <p:sldId id="275" r:id="rId24"/>
    <p:sldId id="274" r:id="rId25"/>
    <p:sldId id="276" r:id="rId26"/>
    <p:sldId id="277" r:id="rId27"/>
    <p:sldId id="278" r:id="rId28"/>
    <p:sldId id="279" r:id="rId29"/>
    <p:sldId id="280" r:id="rId30"/>
    <p:sldId id="281" r:id="rId31"/>
    <p:sldId id="270" r:id="rId32"/>
    <p:sldId id="283" r:id="rId33"/>
    <p:sldId id="2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18" dt="2021-03-19T05:03:31.127"/>
    <p1510:client id="{1575B59F-E08E-0000-A09A-AE857C12BAC5}" v="25" dt="2021-03-18T11:47:21.680"/>
    <p1510:client id="{4EB1B59F-20F3-0000-A09A-AC56F9AAC623}" v="369" dt="2021-03-19T05:42:01.770"/>
    <p1510:client id="{82FD85CD-8D0C-DE12-3A5D-1A2D154BD842}" v="185" dt="2021-03-19T05:38:43.504"/>
    <p1510:client id="{9BADB59F-9034-0000-A09A-ADD1E227C772}" v="275" dt="2021-03-19T04:45:29.290"/>
    <p1510:client id="{A33FC4EE-44E8-E63D-20B7-C58E0C4F0EC4}" v="17" dt="2021-03-18T12:16:16.138"/>
    <p1510:client id="{A43FF2C9-4A93-41EB-8E53-1E38F49281D4}" v="1114" dt="2020-12-21T06:30:08.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8912D-50B3-4479-97E4-12F8833F3321}" type="datetimeFigureOut">
              <a:rPr lang="en-US"/>
              <a:t>3/19/2021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811D2-ED3C-4DDF-8F93-5E97373BE11A}" type="slidenum">
              <a:rPr lang="en-US"/>
              <a:t>‹#›</a:t>
            </a:fld>
            <a:endParaRPr lang="en-US"/>
          </a:p>
        </p:txBody>
      </p:sp>
    </p:spTree>
    <p:extLst>
      <p:ext uri="{BB962C8B-B14F-4D97-AF65-F5344CB8AC3E}">
        <p14:creationId xmlns:p14="http://schemas.microsoft.com/office/powerpoint/2010/main" val="117198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generations of communications satellites will provide hundreds of Gbps of throughput by using advanced digital payloads, which will allow for </a:t>
            </a:r>
          </a:p>
          <a:p>
            <a:r>
              <a:rPr lang="en-US"/>
              <a:t>1. beam-steering </a:t>
            </a:r>
          </a:p>
          <a:p>
            <a:r>
              <a:rPr lang="en-US"/>
              <a:t>2. beam-shaping</a:t>
            </a:r>
            <a:endParaRPr lang="en-US">
              <a:cs typeface="Calibri" panose="020F0502020204030204"/>
            </a:endParaRPr>
          </a:p>
          <a:p>
            <a:r>
              <a:rPr lang="en-US"/>
              <a:t>3. individual allocation of power and bandwidth for each beam. </a:t>
            </a:r>
          </a:p>
          <a:p>
            <a:endParaRPr lang="en-US"/>
          </a:p>
          <a:p>
            <a:r>
              <a:rPr lang="en-US"/>
              <a:t>Therefore, dynamic resource management (DRM) techniques for communications satellites will be crucial for operators to fully exploit the capabilities of their satellites.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BF6811D2-ED3C-4DDF-8F93-5E97373BE11A}" type="slidenum">
              <a:rPr lang="en-US"/>
              <a:t>5</a:t>
            </a:fld>
            <a:endParaRPr lang="en-US"/>
          </a:p>
        </p:txBody>
      </p:sp>
    </p:spTree>
    <p:extLst>
      <p:ext uri="{BB962C8B-B14F-4D97-AF65-F5344CB8AC3E}">
        <p14:creationId xmlns:p14="http://schemas.microsoft.com/office/powerpoint/2010/main" val="4171961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The process that determines which solutions are to be preserved and allowed to reproduce and which ones deserve to die out. </a:t>
            </a:r>
          </a:p>
          <a:p>
            <a:r>
              <a:rPr lang="en-US"/>
              <a:t>2. The primary objective of the selection operator is to emphasize the good solutions and eliminate the bad solutions in a population </a:t>
            </a:r>
          </a:p>
          <a:p>
            <a:r>
              <a:rPr lang="en-US"/>
              <a:t>while keeping the population size constant. “Selects the best, discards the rest”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BF6811D2-ED3C-4DDF-8F93-5E97373BE11A}" type="slidenum">
              <a:rPr lang="en-US"/>
              <a:t>23</a:t>
            </a:fld>
            <a:endParaRPr lang="en-US"/>
          </a:p>
        </p:txBody>
      </p:sp>
    </p:spTree>
    <p:extLst>
      <p:ext uri="{BB962C8B-B14F-4D97-AF65-F5344CB8AC3E}">
        <p14:creationId xmlns:p14="http://schemas.microsoft.com/office/powerpoint/2010/main" val="4021710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6811D2-ED3C-4DDF-8F93-5E97373BE11A}" type="slidenum">
              <a:rPr lang="en-US"/>
              <a:t>24</a:t>
            </a:fld>
            <a:endParaRPr lang="en-US"/>
          </a:p>
        </p:txBody>
      </p:sp>
    </p:spTree>
    <p:extLst>
      <p:ext uri="{BB962C8B-B14F-4D97-AF65-F5344CB8AC3E}">
        <p14:creationId xmlns:p14="http://schemas.microsoft.com/office/powerpoint/2010/main" val="286481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Tournament Selection: </a:t>
            </a:r>
          </a:p>
          <a:p>
            <a:r>
              <a:rPr lang="en-US"/>
              <a:t>In tournament selection several tournaments are played among a few individuals. </a:t>
            </a:r>
          </a:p>
          <a:p>
            <a:r>
              <a:rPr lang="en-US"/>
              <a:t>The individuals are chosen at random from the population. </a:t>
            </a:r>
          </a:p>
          <a:p>
            <a:r>
              <a:rPr lang="en-US"/>
              <a:t>The winner of each tournament is selected for next generation. </a:t>
            </a:r>
          </a:p>
          <a:p>
            <a:r>
              <a:rPr lang="en-US"/>
              <a:t>Selection pressure can be adjusted by changing the tournament size.</a:t>
            </a:r>
          </a:p>
          <a:p>
            <a:endParaRPr lang="en-US">
              <a:cs typeface="Calibri"/>
            </a:endParaRPr>
          </a:p>
        </p:txBody>
      </p:sp>
      <p:sp>
        <p:nvSpPr>
          <p:cNvPr id="4" name="Slide Number Placeholder 3"/>
          <p:cNvSpPr>
            <a:spLocks noGrp="1"/>
          </p:cNvSpPr>
          <p:nvPr>
            <p:ph type="sldNum" sz="quarter" idx="5"/>
          </p:nvPr>
        </p:nvSpPr>
        <p:spPr/>
        <p:txBody>
          <a:bodyPr/>
          <a:lstStyle/>
          <a:p>
            <a:fld id="{BF6811D2-ED3C-4DDF-8F93-5E97373BE11A}" type="slidenum">
              <a:rPr lang="en-US"/>
              <a:t>25</a:t>
            </a:fld>
            <a:endParaRPr lang="en-US"/>
          </a:p>
        </p:txBody>
      </p:sp>
    </p:spTree>
    <p:extLst>
      <p:ext uri="{BB962C8B-B14F-4D97-AF65-F5344CB8AC3E}">
        <p14:creationId xmlns:p14="http://schemas.microsoft.com/office/powerpoint/2010/main" val="1282238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two parents x1 and x2 where x1 &lt; x2, the blend crossover randomly selects a child in the range [ x1-α(x2-x1), x2+α(x2-x1)]</a:t>
            </a:r>
          </a:p>
          <a:p>
            <a:endParaRPr lang="en-US">
              <a:cs typeface="Calibri"/>
            </a:endParaRPr>
          </a:p>
          <a:p>
            <a:r>
              <a:rPr lang="en-US"/>
              <a:t>It is often suggested that a good choice of α is 0.5</a:t>
            </a:r>
          </a:p>
        </p:txBody>
      </p:sp>
      <p:sp>
        <p:nvSpPr>
          <p:cNvPr id="4" name="Slide Number Placeholder 3"/>
          <p:cNvSpPr>
            <a:spLocks noGrp="1"/>
          </p:cNvSpPr>
          <p:nvPr>
            <p:ph type="sldNum" sz="quarter" idx="5"/>
          </p:nvPr>
        </p:nvSpPr>
        <p:spPr/>
        <p:txBody>
          <a:bodyPr/>
          <a:lstStyle/>
          <a:p>
            <a:fld id="{BF6811D2-ED3C-4DDF-8F93-5E97373BE11A}" type="slidenum">
              <a:rPr lang="en-US"/>
              <a:t>27</a:t>
            </a:fld>
            <a:endParaRPr lang="en-US"/>
          </a:p>
        </p:txBody>
      </p:sp>
    </p:spTree>
    <p:extLst>
      <p:ext uri="{BB962C8B-B14F-4D97-AF65-F5344CB8AC3E}">
        <p14:creationId xmlns:p14="http://schemas.microsoft.com/office/powerpoint/2010/main" val="326104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mutation is defined as successful if the mutated offspring is better than the parent solution.</a:t>
            </a:r>
          </a:p>
          <a:p>
            <a:endParaRPr lang="en-US">
              <a:cs typeface="Calibri"/>
            </a:endParaRPr>
          </a:p>
        </p:txBody>
      </p:sp>
      <p:sp>
        <p:nvSpPr>
          <p:cNvPr id="4" name="Slide Number Placeholder 3"/>
          <p:cNvSpPr>
            <a:spLocks noGrp="1"/>
          </p:cNvSpPr>
          <p:nvPr>
            <p:ph type="sldNum" sz="quarter" idx="5"/>
          </p:nvPr>
        </p:nvSpPr>
        <p:spPr/>
        <p:txBody>
          <a:bodyPr/>
          <a:lstStyle/>
          <a:p>
            <a:fld id="{BF6811D2-ED3C-4DDF-8F93-5E97373BE11A}" type="slidenum">
              <a:rPr lang="en-US"/>
              <a:t>28</a:t>
            </a:fld>
            <a:endParaRPr lang="en-US"/>
          </a:p>
        </p:txBody>
      </p:sp>
    </p:spTree>
    <p:extLst>
      <p:ext uri="{BB962C8B-B14F-4D97-AF65-F5344CB8AC3E}">
        <p14:creationId xmlns:p14="http://schemas.microsoft.com/office/powerpoint/2010/main" val="3699649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uniform mutation we select a random gene(individual) from our chromosome (Population) , </a:t>
            </a:r>
          </a:p>
          <a:p>
            <a:endParaRPr lang="en-US"/>
          </a:p>
          <a:p>
            <a:r>
              <a:rPr lang="en-US"/>
              <a:t>let’s say xi and assign a uniform random value to it.</a:t>
            </a:r>
            <a:br>
              <a:rPr lang="en-US">
                <a:cs typeface="+mn-lt"/>
              </a:rPr>
            </a:br>
            <a:r>
              <a:rPr lang="en-US"/>
              <a:t>Let xi be within the range [</a:t>
            </a:r>
            <a:r>
              <a:rPr lang="en-US" err="1"/>
              <a:t>ai,bi</a:t>
            </a:r>
            <a:r>
              <a:rPr lang="en-US"/>
              <a:t>] then we assign U(</a:t>
            </a:r>
            <a:r>
              <a:rPr lang="en-US" err="1"/>
              <a:t>ai,bi</a:t>
            </a:r>
            <a:r>
              <a:rPr lang="en-US"/>
              <a:t>) to xi</a:t>
            </a:r>
            <a:br>
              <a:rPr lang="en-US">
                <a:cs typeface="+mn-lt"/>
              </a:rPr>
            </a:br>
            <a:r>
              <a:rPr lang="en-US"/>
              <a:t>U(</a:t>
            </a:r>
            <a:r>
              <a:rPr lang="en-US" err="1"/>
              <a:t>ai,bi</a:t>
            </a:r>
            <a:r>
              <a:rPr lang="en-US"/>
              <a:t>) denotes a uniform random number from within the range [</a:t>
            </a:r>
            <a:r>
              <a:rPr lang="en-US" err="1"/>
              <a:t>ai,bi</a:t>
            </a:r>
            <a:r>
              <a:rPr lang="en-US"/>
              <a:t>].</a:t>
            </a:r>
            <a:br>
              <a:rPr lang="en-US">
                <a:cs typeface="+mn-lt"/>
              </a:rPr>
            </a:br>
            <a:endParaRPr lang="en-US">
              <a:cs typeface="+mn-lt"/>
            </a:endParaRPr>
          </a:p>
          <a:p>
            <a:r>
              <a:rPr lang="en-US"/>
              <a:t>Algorithm –
1.    Select a random integer number i from [1,n]
2.    Set xi to U(ai,bi).</a:t>
            </a:r>
          </a:p>
        </p:txBody>
      </p:sp>
      <p:sp>
        <p:nvSpPr>
          <p:cNvPr id="4" name="Slide Number Placeholder 3"/>
          <p:cNvSpPr>
            <a:spLocks noGrp="1"/>
          </p:cNvSpPr>
          <p:nvPr>
            <p:ph type="sldNum" sz="quarter" idx="5"/>
          </p:nvPr>
        </p:nvSpPr>
        <p:spPr/>
        <p:txBody>
          <a:bodyPr/>
          <a:lstStyle/>
          <a:p>
            <a:fld id="{BF6811D2-ED3C-4DDF-8F93-5E97373BE11A}" type="slidenum">
              <a:rPr lang="en-US"/>
              <a:t>29</a:t>
            </a:fld>
            <a:endParaRPr lang="en-US"/>
          </a:p>
        </p:txBody>
      </p:sp>
    </p:spTree>
    <p:extLst>
      <p:ext uri="{BB962C8B-B14F-4D97-AF65-F5344CB8AC3E}">
        <p14:creationId xmlns:p14="http://schemas.microsoft.com/office/powerpoint/2010/main" val="80601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presents a method for joint power and bandwidth allocation in multibeam satellite systems. </a:t>
            </a:r>
          </a:p>
          <a:p>
            <a:r>
              <a:rPr lang="en-US"/>
              <a:t>To that end, we first develop a multibeam satellite model that accounts for </a:t>
            </a:r>
          </a:p>
          <a:p>
            <a:r>
              <a:rPr lang="en-US"/>
              <a:t>1. propagation effects, </a:t>
            </a:r>
          </a:p>
          <a:p>
            <a:r>
              <a:rPr lang="en-US"/>
              <a:t>2. interference among beams, </a:t>
            </a:r>
          </a:p>
          <a:p>
            <a:r>
              <a:rPr lang="en-US"/>
              <a:t>3. and atmospheric attenuation. </a:t>
            </a:r>
          </a:p>
          <a:p>
            <a:endParaRPr lang="en-US"/>
          </a:p>
          <a:p>
            <a:r>
              <a:rPr lang="en-US"/>
              <a:t>Next, we formulate the joint power and bandwidth allocation optimization problem, whose basis is hybrid genetic algorithm. </a:t>
            </a:r>
            <a:endParaRPr lang="en-US">
              <a:cs typeface="Calibri" panose="020F0502020204030204"/>
            </a:endParaRPr>
          </a:p>
          <a:p>
            <a:r>
              <a:rPr lang="en-US">
                <a:cs typeface="Calibri" panose="020F0502020204030204"/>
              </a:rPr>
              <a:t>We'll propose a pythonic model to solve this problem.</a:t>
            </a:r>
          </a:p>
        </p:txBody>
      </p:sp>
      <p:sp>
        <p:nvSpPr>
          <p:cNvPr id="4" name="Slide Number Placeholder 3"/>
          <p:cNvSpPr>
            <a:spLocks noGrp="1"/>
          </p:cNvSpPr>
          <p:nvPr>
            <p:ph type="sldNum" sz="quarter" idx="5"/>
          </p:nvPr>
        </p:nvSpPr>
        <p:spPr/>
        <p:txBody>
          <a:bodyPr/>
          <a:lstStyle/>
          <a:p>
            <a:fld id="{BF6811D2-ED3C-4DDF-8F93-5E97373BE11A}" type="slidenum">
              <a:rPr lang="en-US"/>
              <a:t>6</a:t>
            </a:fld>
            <a:endParaRPr lang="en-US"/>
          </a:p>
        </p:txBody>
      </p:sp>
    </p:spTree>
    <p:extLst>
      <p:ext uri="{BB962C8B-B14F-4D97-AF65-F5344CB8AC3E}">
        <p14:creationId xmlns:p14="http://schemas.microsoft.com/office/powerpoint/2010/main" val="359201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operators are transitioning from rigid bent-pipe architectures towards flexible and reconfigurable satellite architectures. </a:t>
            </a:r>
          </a:p>
          <a:p>
            <a:r>
              <a:rPr lang="en-US"/>
              <a:t>In newer designs analog payloads are replaced with digital payloads, which allow for dynamic on-demand resource allocation</a:t>
            </a:r>
            <a:endParaRPr lang="en-US">
              <a:cs typeface="+mn-lt"/>
            </a:endParaRPr>
          </a:p>
        </p:txBody>
      </p:sp>
      <p:sp>
        <p:nvSpPr>
          <p:cNvPr id="4" name="Slide Number Placeholder 3"/>
          <p:cNvSpPr>
            <a:spLocks noGrp="1"/>
          </p:cNvSpPr>
          <p:nvPr>
            <p:ph type="sldNum" sz="quarter" idx="5"/>
          </p:nvPr>
        </p:nvSpPr>
        <p:spPr/>
        <p:txBody>
          <a:bodyPr/>
          <a:lstStyle/>
          <a:p>
            <a:fld id="{BF6811D2-ED3C-4DDF-8F93-5E97373BE11A}" type="slidenum">
              <a:rPr lang="en-US"/>
              <a:t>8</a:t>
            </a:fld>
            <a:endParaRPr lang="en-US"/>
          </a:p>
        </p:txBody>
      </p:sp>
    </p:spTree>
    <p:extLst>
      <p:ext uri="{BB962C8B-B14F-4D97-AF65-F5344CB8AC3E}">
        <p14:creationId xmlns:p14="http://schemas.microsoft.com/office/powerpoint/2010/main" val="254232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https://youtu.be/0iKgOahW5y0</a:t>
            </a:r>
          </a:p>
        </p:txBody>
      </p:sp>
      <p:sp>
        <p:nvSpPr>
          <p:cNvPr id="4" name="Slide Number Placeholder 3"/>
          <p:cNvSpPr>
            <a:spLocks noGrp="1"/>
          </p:cNvSpPr>
          <p:nvPr>
            <p:ph type="sldNum" sz="quarter" idx="5"/>
          </p:nvPr>
        </p:nvSpPr>
        <p:spPr/>
        <p:txBody>
          <a:bodyPr/>
          <a:lstStyle/>
          <a:p>
            <a:fld id="{BF6811D2-ED3C-4DDF-8F93-5E97373BE11A}" type="slidenum">
              <a:rPr lang="en-US"/>
              <a:t>9</a:t>
            </a:fld>
            <a:endParaRPr lang="en-US"/>
          </a:p>
        </p:txBody>
      </p:sp>
    </p:spTree>
    <p:extLst>
      <p:ext uri="{BB962C8B-B14F-4D97-AF65-F5344CB8AC3E}">
        <p14:creationId xmlns:p14="http://schemas.microsoft.com/office/powerpoint/2010/main" val="44031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this project we have worked on Link Budget Model. The other models that you can find  are </a:t>
            </a:r>
          </a:p>
          <a:p>
            <a:r>
              <a:rPr lang="en-US">
                <a:cs typeface="Calibri"/>
              </a:rPr>
              <a:t>1. Interference Models</a:t>
            </a:r>
          </a:p>
          <a:p>
            <a:r>
              <a:rPr lang="en-US">
                <a:cs typeface="Calibri"/>
              </a:rPr>
              <a:t>2. Atmospheric Attenuation Model</a:t>
            </a:r>
          </a:p>
        </p:txBody>
      </p:sp>
      <p:sp>
        <p:nvSpPr>
          <p:cNvPr id="4" name="Slide Number Placeholder 3"/>
          <p:cNvSpPr>
            <a:spLocks noGrp="1"/>
          </p:cNvSpPr>
          <p:nvPr>
            <p:ph type="sldNum" sz="quarter" idx="5"/>
          </p:nvPr>
        </p:nvSpPr>
        <p:spPr/>
        <p:txBody>
          <a:bodyPr/>
          <a:lstStyle/>
          <a:p>
            <a:fld id="{BF6811D2-ED3C-4DDF-8F93-5E97373BE11A}" type="slidenum">
              <a:rPr lang="en-US"/>
              <a:t>12</a:t>
            </a:fld>
            <a:endParaRPr lang="en-US"/>
          </a:p>
        </p:txBody>
      </p:sp>
    </p:spTree>
    <p:extLst>
      <p:ext uri="{BB962C8B-B14F-4D97-AF65-F5344CB8AC3E}">
        <p14:creationId xmlns:p14="http://schemas.microsoft.com/office/powerpoint/2010/main" val="3118292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Link budget equaltion is used to compute the achievable date rate for each of the beams.</a:t>
            </a:r>
          </a:p>
        </p:txBody>
      </p:sp>
      <p:sp>
        <p:nvSpPr>
          <p:cNvPr id="4" name="Slide Number Placeholder 3"/>
          <p:cNvSpPr>
            <a:spLocks noGrp="1"/>
          </p:cNvSpPr>
          <p:nvPr>
            <p:ph type="sldNum" sz="quarter" idx="5"/>
          </p:nvPr>
        </p:nvSpPr>
        <p:spPr/>
        <p:txBody>
          <a:bodyPr/>
          <a:lstStyle/>
          <a:p>
            <a:fld id="{BF6811D2-ED3C-4DDF-8F93-5E97373BE11A}" type="slidenum">
              <a:rPr lang="en-US"/>
              <a:t>14</a:t>
            </a:fld>
            <a:endParaRPr lang="en-US"/>
          </a:p>
        </p:txBody>
      </p:sp>
    </p:spTree>
    <p:extLst>
      <p:ext uri="{BB962C8B-B14F-4D97-AF65-F5344CB8AC3E}">
        <p14:creationId xmlns:p14="http://schemas.microsoft.com/office/powerpoint/2010/main" val="133298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consider a satellite with N fixed-pointing beams and Our objectve is to assign an average power and bandwidth to each of the N beams , such that the unmet system capacity (USC) is minimized</a:t>
            </a:r>
          </a:p>
        </p:txBody>
      </p:sp>
      <p:sp>
        <p:nvSpPr>
          <p:cNvPr id="4" name="Slide Number Placeholder 3"/>
          <p:cNvSpPr>
            <a:spLocks noGrp="1"/>
          </p:cNvSpPr>
          <p:nvPr>
            <p:ph type="sldNum" sz="quarter" idx="5"/>
          </p:nvPr>
        </p:nvSpPr>
        <p:spPr/>
        <p:txBody>
          <a:bodyPr/>
          <a:lstStyle/>
          <a:p>
            <a:fld id="{BF6811D2-ED3C-4DDF-8F93-5E97373BE11A}" type="slidenum">
              <a:rPr lang="en-US"/>
              <a:t>17</a:t>
            </a:fld>
            <a:endParaRPr lang="en-US"/>
          </a:p>
        </p:txBody>
      </p:sp>
    </p:spTree>
    <p:extLst>
      <p:ext uri="{BB962C8B-B14F-4D97-AF65-F5344CB8AC3E}">
        <p14:creationId xmlns:p14="http://schemas.microsoft.com/office/powerpoint/2010/main" val="161829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Genetic Algorithms are the heuristic search and optimization techniques that mimic the process of natural evolution</a:t>
            </a:r>
          </a:p>
        </p:txBody>
      </p:sp>
      <p:sp>
        <p:nvSpPr>
          <p:cNvPr id="4" name="Slide Number Placeholder 3"/>
          <p:cNvSpPr>
            <a:spLocks noGrp="1"/>
          </p:cNvSpPr>
          <p:nvPr>
            <p:ph type="sldNum" sz="quarter" idx="5"/>
          </p:nvPr>
        </p:nvSpPr>
        <p:spPr/>
        <p:txBody>
          <a:bodyPr/>
          <a:lstStyle/>
          <a:p>
            <a:fld id="{BF6811D2-ED3C-4DDF-8F93-5E97373BE11A}" type="slidenum">
              <a:rPr lang="en-US"/>
              <a:t>19</a:t>
            </a:fld>
            <a:endParaRPr lang="en-US"/>
          </a:p>
        </p:txBody>
      </p:sp>
    </p:spTree>
    <p:extLst>
      <p:ext uri="{BB962C8B-B14F-4D97-AF65-F5344CB8AC3E}">
        <p14:creationId xmlns:p14="http://schemas.microsoft.com/office/powerpoint/2010/main" val="3760745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Fitness Function</a:t>
            </a:r>
            <a:r>
              <a:rPr lang="en-US"/>
              <a:t> (also known as the </a:t>
            </a:r>
            <a:r>
              <a:rPr lang="en-US" b="1"/>
              <a:t>Evaluation Function</a:t>
            </a:r>
            <a:r>
              <a:rPr lang="en-US"/>
              <a:t>) evaluates how close a given solution is to the optimum solution of the desired problem. It determines how fit a solution is</a:t>
            </a:r>
          </a:p>
          <a:p>
            <a:endParaRPr lang="en-US">
              <a:cs typeface="Calibri"/>
            </a:endParaRPr>
          </a:p>
          <a:p>
            <a:r>
              <a:rPr lang="en-US"/>
              <a:t>1. In genetic algorithms, each solution is generally represented as a string of binary numbers, known as a chromosome. </a:t>
            </a:r>
            <a:endParaRPr lang="en-US">
              <a:cs typeface="Calibri"/>
            </a:endParaRPr>
          </a:p>
          <a:p>
            <a:r>
              <a:rPr lang="en-US"/>
              <a:t>2. We have to test these solutions and come up with the best set of solutions to solve a given problem. </a:t>
            </a:r>
          </a:p>
          <a:p>
            <a:r>
              <a:rPr lang="en-US"/>
              <a:t>3. Each solution, therefore, needs to be awarded a score, to indicate how close it came to meeting the overall specification of the desired solution. This score is generated by applying the fitness function to the test, or results obtained from the tested solution.</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BF6811D2-ED3C-4DDF-8F93-5E97373BE11A}" type="slidenum">
              <a:rPr lang="en-US"/>
              <a:t>21</a:t>
            </a:fld>
            <a:endParaRPr lang="en-US"/>
          </a:p>
        </p:txBody>
      </p:sp>
    </p:spTree>
    <p:extLst>
      <p:ext uri="{BB962C8B-B14F-4D97-AF65-F5344CB8AC3E}">
        <p14:creationId xmlns:p14="http://schemas.microsoft.com/office/powerpoint/2010/main" val="301698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4678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63535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60588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4413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7503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83626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71010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92748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94722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5288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2628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9304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40893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69157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10118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3/19/2021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6201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769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5986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197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842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5233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02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3/19/2021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18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3/19/2021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99164021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3/19/2021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90670820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7" r:id="rId7"/>
    <p:sldLayoutId id="2147483688" r:id="rId8"/>
    <p:sldLayoutId id="2147483689" r:id="rId9"/>
    <p:sldLayoutId id="2147483690" r:id="rId10"/>
    <p:sldLayoutId id="2147483691" r:id="rId11"/>
    <p:sldLayoutId id="214748369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jpeg"/><Relationship Id="rId4"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0iKgOahW5y0" TargetMode="External"/><Relationship Id="rId2" Type="http://schemas.openxmlformats.org/officeDocument/2006/relationships/hyperlink" Target="https://ieeexplore.ieee.org/document/8742238" TargetMode="External"/><Relationship Id="rId1" Type="http://schemas.openxmlformats.org/officeDocument/2006/relationships/slideLayout" Target="../slideLayouts/slideLayout2.xml"/><Relationship Id="rId4" Type="http://schemas.openxmlformats.org/officeDocument/2006/relationships/hyperlink" Target="http://deap.readthedocs.i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42C178-9447-4D6E-8F20-1F29744E86A0}"/>
              </a:ext>
            </a:extLst>
          </p:cNvPr>
          <p:cNvPicPr>
            <a:picLocks noChangeAspect="1"/>
          </p:cNvPicPr>
          <p:nvPr/>
        </p:nvPicPr>
        <p:blipFill rotWithShape="1">
          <a:blip r:embed="rId2">
            <a:alphaModFix amt="50000"/>
          </a:blip>
          <a:srcRect l="25"/>
          <a:stretch/>
        </p:blipFill>
        <p:spPr>
          <a:xfrm>
            <a:off x="20" y="10"/>
            <a:ext cx="12191980" cy="6857990"/>
          </a:xfrm>
          <a:prstGeom prst="rect">
            <a:avLst/>
          </a:prstGeom>
        </p:spPr>
      </p:pic>
      <p:sp>
        <p:nvSpPr>
          <p:cNvPr id="2" name="Title 1"/>
          <p:cNvSpPr>
            <a:spLocks noGrp="1"/>
          </p:cNvSpPr>
          <p:nvPr>
            <p:ph type="ctrTitle"/>
          </p:nvPr>
        </p:nvSpPr>
        <p:spPr>
          <a:xfrm>
            <a:off x="1527048" y="1124712"/>
            <a:ext cx="9144000" cy="3063240"/>
          </a:xfrm>
        </p:spPr>
        <p:txBody>
          <a:bodyPr>
            <a:normAutofit/>
          </a:bodyPr>
          <a:lstStyle/>
          <a:p>
            <a:pPr algn="ctr">
              <a:lnSpc>
                <a:spcPct val="90000"/>
              </a:lnSpc>
            </a:pPr>
            <a:endParaRPr lang="en-US" sz="5300"/>
          </a:p>
          <a:p>
            <a:pPr algn="ctr">
              <a:lnSpc>
                <a:spcPct val="90000"/>
              </a:lnSpc>
            </a:pPr>
            <a:r>
              <a:rPr lang="en-US" sz="5300">
                <a:ea typeface="+mj-lt"/>
                <a:cs typeface="+mj-lt"/>
              </a:rPr>
              <a:t>Power and Bandwidth Allocation in Multibeam Satellite Systems</a:t>
            </a:r>
            <a:endParaRPr lang="en-US" sz="5300"/>
          </a:p>
        </p:txBody>
      </p:sp>
      <p:sp>
        <p:nvSpPr>
          <p:cNvPr id="16"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electronics, camera, old&#10;&#10;Description automatically generated">
            <a:extLst>
              <a:ext uri="{FF2B5EF4-FFF2-40B4-BE49-F238E27FC236}">
                <a16:creationId xmlns:a16="http://schemas.microsoft.com/office/drawing/2014/main" id="{2B92B673-96E0-45DC-9BF0-EDDD4DC2494F}"/>
              </a:ext>
            </a:extLst>
          </p:cNvPr>
          <p:cNvPicPr>
            <a:picLocks noChangeAspect="1"/>
          </p:cNvPicPr>
          <p:nvPr/>
        </p:nvPicPr>
        <p:blipFill rotWithShape="1">
          <a:blip r:embed="rId2"/>
          <a:srcRect r="1" b="1784"/>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462342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blue, car, sitting, table&#10;&#10;Description automatically generated">
            <a:extLst>
              <a:ext uri="{FF2B5EF4-FFF2-40B4-BE49-F238E27FC236}">
                <a16:creationId xmlns:a16="http://schemas.microsoft.com/office/drawing/2014/main" id="{E2F84E11-3B6F-4577-8A75-FDB8BD68787F}"/>
              </a:ext>
            </a:extLst>
          </p:cNvPr>
          <p:cNvPicPr>
            <a:picLocks noChangeAspect="1"/>
          </p:cNvPicPr>
          <p:nvPr/>
        </p:nvPicPr>
        <p:blipFill rotWithShape="1">
          <a:blip r:embed="rId2"/>
          <a:srcRect l="12908" r="2473"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25501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9" name="Rectangle 1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F34C5D-20AC-4E97-AA23-D5AA6DB558C0}"/>
              </a:ext>
            </a:extLst>
          </p:cNvPr>
          <p:cNvPicPr>
            <a:picLocks noChangeAspect="1"/>
          </p:cNvPicPr>
          <p:nvPr/>
        </p:nvPicPr>
        <p:blipFill rotWithShape="1">
          <a:blip r:embed="rId3">
            <a:alphaModFix amt="50000"/>
          </a:blip>
          <a:srcRect t="15709" r="-1" b="-1"/>
          <a:stretch/>
        </p:blipFill>
        <p:spPr>
          <a:xfrm>
            <a:off x="3" y="-22"/>
            <a:ext cx="12191997" cy="6858022"/>
          </a:xfrm>
          <a:prstGeom prst="rect">
            <a:avLst/>
          </a:prstGeom>
        </p:spPr>
      </p:pic>
      <p:sp>
        <p:nvSpPr>
          <p:cNvPr id="2" name="Title 1">
            <a:extLst>
              <a:ext uri="{FF2B5EF4-FFF2-40B4-BE49-F238E27FC236}">
                <a16:creationId xmlns:a16="http://schemas.microsoft.com/office/drawing/2014/main" id="{49865DCA-F90F-4884-A82A-C5BFD72909BE}"/>
              </a:ext>
            </a:extLst>
          </p:cNvPr>
          <p:cNvSpPr>
            <a:spLocks noGrp="1"/>
          </p:cNvSpPr>
          <p:nvPr>
            <p:ph type="title"/>
          </p:nvPr>
        </p:nvSpPr>
        <p:spPr>
          <a:xfrm>
            <a:off x="1527048" y="1124712"/>
            <a:ext cx="9144000" cy="3063240"/>
          </a:xfrm>
        </p:spPr>
        <p:txBody>
          <a:bodyPr vert="horz" lIns="91440" tIns="45720" rIns="91440" bIns="45720" rtlCol="0" anchor="b">
            <a:normAutofit/>
          </a:bodyPr>
          <a:lstStyle/>
          <a:p>
            <a:r>
              <a:rPr lang="en-US" sz="9600"/>
              <a:t>System Model</a:t>
            </a:r>
          </a:p>
        </p:txBody>
      </p:sp>
      <p:sp>
        <p:nvSpPr>
          <p:cNvPr id="21"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63727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CD8E6-1201-4025-8B31-2DF102987D6E}"/>
              </a:ext>
            </a:extLst>
          </p:cNvPr>
          <p:cNvSpPr>
            <a:spLocks noGrp="1"/>
          </p:cNvSpPr>
          <p:nvPr>
            <p:ph type="title"/>
          </p:nvPr>
        </p:nvSpPr>
        <p:spPr>
          <a:xfrm>
            <a:off x="638881" y="356388"/>
            <a:ext cx="10909640" cy="2759015"/>
          </a:xfrm>
        </p:spPr>
        <p:txBody>
          <a:bodyPr vert="horz" lIns="91440" tIns="45720" rIns="91440" bIns="45720" rtlCol="0" anchor="b">
            <a:normAutofit/>
          </a:bodyPr>
          <a:lstStyle/>
          <a:p>
            <a:pPr algn="ctr"/>
            <a:r>
              <a:rPr lang="en-US" sz="10000"/>
              <a:t>Link Budget Model</a:t>
            </a:r>
          </a:p>
        </p:txBody>
      </p:sp>
      <p:sp>
        <p:nvSpPr>
          <p:cNvPr id="13" name="Date Placeholder 26">
            <a:extLst>
              <a:ext uri="{FF2B5EF4-FFF2-40B4-BE49-F238E27FC236}">
                <a16:creationId xmlns:a16="http://schemas.microsoft.com/office/drawing/2014/main" id="{CFDC8673-ECDC-4BBF-85A0-B3C8BF5D54D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5" name="Footer Placeholder 27">
            <a:extLst>
              <a:ext uri="{FF2B5EF4-FFF2-40B4-BE49-F238E27FC236}">
                <a16:creationId xmlns:a16="http://schemas.microsoft.com/office/drawing/2014/main" id="{98563585-019D-4DED-B8F2-11788F2B3DD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7" name="Slide Number Placeholder 28">
            <a:extLst>
              <a:ext uri="{FF2B5EF4-FFF2-40B4-BE49-F238E27FC236}">
                <a16:creationId xmlns:a16="http://schemas.microsoft.com/office/drawing/2014/main" id="{41D92710-32AD-4D92-A7BE-0C32FB75B9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sp>
        <p:nvSpPr>
          <p:cNvPr id="19"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3166330"/>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97E5FD"/>
          </a:solidFill>
          <a:ln w="38100" cap="rnd">
            <a:solidFill>
              <a:srgbClr val="97E5F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FC0A125E-692C-4D5F-B62D-96E5A37D1C46}"/>
              </a:ext>
            </a:extLst>
          </p:cNvPr>
          <p:cNvPicPr>
            <a:picLocks noGrp="1" noChangeAspect="1"/>
          </p:cNvPicPr>
          <p:nvPr>
            <p:ph idx="1"/>
          </p:nvPr>
        </p:nvPicPr>
        <p:blipFill>
          <a:blip r:embed="rId2"/>
          <a:stretch>
            <a:fillRect/>
          </a:stretch>
        </p:blipFill>
        <p:spPr>
          <a:xfrm>
            <a:off x="-197031" y="3661631"/>
            <a:ext cx="12855157" cy="3196583"/>
          </a:xfrm>
          <a:prstGeom prst="rect">
            <a:avLst/>
          </a:prstGeom>
        </p:spPr>
      </p:pic>
    </p:spTree>
    <p:extLst>
      <p:ext uri="{BB962C8B-B14F-4D97-AF65-F5344CB8AC3E}">
        <p14:creationId xmlns:p14="http://schemas.microsoft.com/office/powerpoint/2010/main" val="118458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48A8D901-A3D4-47FE-97FD-FE365174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53D7DFD9-ADE0-4E73-A108-EC60196DDF16}"/>
              </a:ext>
            </a:extLst>
          </p:cNvPr>
          <p:cNvPicPr>
            <a:picLocks noChangeAspect="1"/>
          </p:cNvPicPr>
          <p:nvPr/>
        </p:nvPicPr>
        <p:blipFill rotWithShape="1">
          <a:blip r:embed="rId3"/>
          <a:srcRect t="17669" b="14227"/>
          <a:stretch/>
        </p:blipFill>
        <p:spPr>
          <a:xfrm>
            <a:off x="20" y="1"/>
            <a:ext cx="12191980" cy="6227481"/>
          </a:xfrm>
          <a:custGeom>
            <a:avLst/>
            <a:gdLst/>
            <a:ahLst/>
            <a:cxnLst/>
            <a:rect l="l" t="t" r="r" b="b"/>
            <a:pathLst>
              <a:path w="12188952" h="6168721">
                <a:moveTo>
                  <a:pt x="0" y="0"/>
                </a:moveTo>
                <a:lnTo>
                  <a:pt x="12188952" y="0"/>
                </a:lnTo>
                <a:lnTo>
                  <a:pt x="12188952" y="6140172"/>
                </a:lnTo>
                <a:lnTo>
                  <a:pt x="11986461" y="6135590"/>
                </a:lnTo>
                <a:cubicBezTo>
                  <a:pt x="11912297" y="6136565"/>
                  <a:pt x="11838168" y="6140192"/>
                  <a:pt x="11764214" y="6146469"/>
                </a:cubicBezTo>
                <a:cubicBezTo>
                  <a:pt x="11656850" y="6154473"/>
                  <a:pt x="11548596" y="6165527"/>
                  <a:pt x="11441995" y="6145198"/>
                </a:cubicBezTo>
                <a:cubicBezTo>
                  <a:pt x="11324975" y="6122709"/>
                  <a:pt x="11208081" y="6122582"/>
                  <a:pt x="11090044" y="6128299"/>
                </a:cubicBezTo>
                <a:cubicBezTo>
                  <a:pt x="10989160" y="6133127"/>
                  <a:pt x="10888657" y="6158539"/>
                  <a:pt x="10787011" y="6131730"/>
                </a:cubicBezTo>
                <a:cubicBezTo>
                  <a:pt x="10776897" y="6130256"/>
                  <a:pt x="10766592" y="6130688"/>
                  <a:pt x="10756643" y="6133000"/>
                </a:cubicBezTo>
                <a:cubicBezTo>
                  <a:pt x="10645468" y="6148374"/>
                  <a:pt x="10533530" y="6135796"/>
                  <a:pt x="10421973" y="6140116"/>
                </a:cubicBezTo>
                <a:cubicBezTo>
                  <a:pt x="10370515" y="6142149"/>
                  <a:pt x="10318040" y="6141005"/>
                  <a:pt x="10267216" y="6146469"/>
                </a:cubicBezTo>
                <a:cubicBezTo>
                  <a:pt x="10150577" y="6158920"/>
                  <a:pt x="10034192" y="6165527"/>
                  <a:pt x="9918824" y="6136177"/>
                </a:cubicBezTo>
                <a:cubicBezTo>
                  <a:pt x="9885153" y="6128261"/>
                  <a:pt x="9850745" y="6124005"/>
                  <a:pt x="9816160" y="6123471"/>
                </a:cubicBezTo>
                <a:cubicBezTo>
                  <a:pt x="9703206" y="6119405"/>
                  <a:pt x="9590632" y="6127156"/>
                  <a:pt x="9478059" y="6133509"/>
                </a:cubicBezTo>
                <a:cubicBezTo>
                  <a:pt x="9399918" y="6137956"/>
                  <a:pt x="9321904" y="6147612"/>
                  <a:pt x="9243637" y="6139480"/>
                </a:cubicBezTo>
                <a:cubicBezTo>
                  <a:pt x="9198150" y="6134779"/>
                  <a:pt x="9152282" y="6134779"/>
                  <a:pt x="9106795" y="6139480"/>
                </a:cubicBezTo>
                <a:cubicBezTo>
                  <a:pt x="9022962" y="6149302"/>
                  <a:pt x="8938380" y="6151132"/>
                  <a:pt x="8854204" y="6144944"/>
                </a:cubicBezTo>
                <a:cubicBezTo>
                  <a:pt x="8728543" y="6134144"/>
                  <a:pt x="8603010" y="6125123"/>
                  <a:pt x="8476969" y="6142276"/>
                </a:cubicBezTo>
                <a:cubicBezTo>
                  <a:pt x="8405486" y="6153508"/>
                  <a:pt x="8332808" y="6154829"/>
                  <a:pt x="8260970" y="6146214"/>
                </a:cubicBezTo>
                <a:cubicBezTo>
                  <a:pt x="8089823" y="6122200"/>
                  <a:pt x="7918295" y="6129951"/>
                  <a:pt x="7746767" y="6139861"/>
                </a:cubicBezTo>
                <a:cubicBezTo>
                  <a:pt x="7632160" y="6146596"/>
                  <a:pt x="7517046" y="6158920"/>
                  <a:pt x="7402693" y="6142657"/>
                </a:cubicBezTo>
                <a:cubicBezTo>
                  <a:pt x="7256831" y="6122328"/>
                  <a:pt x="7110841" y="6129062"/>
                  <a:pt x="6964597" y="6135033"/>
                </a:cubicBezTo>
                <a:cubicBezTo>
                  <a:pt x="6857233" y="6139480"/>
                  <a:pt x="6749742" y="6152949"/>
                  <a:pt x="6642124" y="6136304"/>
                </a:cubicBezTo>
                <a:cubicBezTo>
                  <a:pt x="6631045" y="6134792"/>
                  <a:pt x="6619775" y="6135923"/>
                  <a:pt x="6609216" y="6139607"/>
                </a:cubicBezTo>
                <a:cubicBezTo>
                  <a:pt x="6568379" y="6153050"/>
                  <a:pt x="6524595" y="6154854"/>
                  <a:pt x="6482793" y="6144817"/>
                </a:cubicBezTo>
                <a:cubicBezTo>
                  <a:pt x="6405669" y="6127918"/>
                  <a:pt x="6328672" y="6120549"/>
                  <a:pt x="6250150" y="6135923"/>
                </a:cubicBezTo>
                <a:cubicBezTo>
                  <a:pt x="6217254" y="6142809"/>
                  <a:pt x="6183521" y="6144817"/>
                  <a:pt x="6150028" y="6141894"/>
                </a:cubicBezTo>
                <a:cubicBezTo>
                  <a:pt x="6020175" y="6128934"/>
                  <a:pt x="5890068" y="6134017"/>
                  <a:pt x="5760087" y="6136558"/>
                </a:cubicBezTo>
                <a:cubicBezTo>
                  <a:pt x="5521345" y="6141005"/>
                  <a:pt x="5282477" y="6136558"/>
                  <a:pt x="5044242" y="6159301"/>
                </a:cubicBezTo>
                <a:cubicBezTo>
                  <a:pt x="4979506" y="6165463"/>
                  <a:pt x="4914326" y="6169403"/>
                  <a:pt x="4849272" y="6168624"/>
                </a:cubicBezTo>
                <a:cubicBezTo>
                  <a:pt x="4784218" y="6167846"/>
                  <a:pt x="4719291" y="6162351"/>
                  <a:pt x="4655063" y="6149645"/>
                </a:cubicBezTo>
                <a:cubicBezTo>
                  <a:pt x="4447578" y="6109368"/>
                  <a:pt x="4239457" y="6106826"/>
                  <a:pt x="4029811" y="6123090"/>
                </a:cubicBezTo>
                <a:cubicBezTo>
                  <a:pt x="3943792" y="6129824"/>
                  <a:pt x="3857774" y="6141005"/>
                  <a:pt x="3771375" y="6138845"/>
                </a:cubicBezTo>
                <a:cubicBezTo>
                  <a:pt x="3623225" y="6134906"/>
                  <a:pt x="3474948" y="6142911"/>
                  <a:pt x="3326672" y="6140878"/>
                </a:cubicBezTo>
                <a:cubicBezTo>
                  <a:pt x="3322669" y="6140306"/>
                  <a:pt x="3318578" y="6140840"/>
                  <a:pt x="3314855" y="6142403"/>
                </a:cubicBezTo>
                <a:cubicBezTo>
                  <a:pt x="3278008" y="6167687"/>
                  <a:pt x="3237604" y="6157904"/>
                  <a:pt x="3199487" y="6151297"/>
                </a:cubicBezTo>
                <a:cubicBezTo>
                  <a:pt x="3072810" y="6129316"/>
                  <a:pt x="2946260" y="6118516"/>
                  <a:pt x="2817550" y="6135542"/>
                </a:cubicBezTo>
                <a:cubicBezTo>
                  <a:pt x="2694647" y="6153368"/>
                  <a:pt x="2569990" y="6155591"/>
                  <a:pt x="2446541" y="6142149"/>
                </a:cubicBezTo>
                <a:cubicBezTo>
                  <a:pt x="2276791" y="6122328"/>
                  <a:pt x="2107677" y="6126521"/>
                  <a:pt x="1938308" y="6142149"/>
                </a:cubicBezTo>
                <a:cubicBezTo>
                  <a:pt x="1869570" y="6148501"/>
                  <a:pt x="1799815" y="6159301"/>
                  <a:pt x="1731712" y="6143419"/>
                </a:cubicBezTo>
                <a:cubicBezTo>
                  <a:pt x="1647854" y="6123979"/>
                  <a:pt x="1564250" y="6130332"/>
                  <a:pt x="1480137" y="6134652"/>
                </a:cubicBezTo>
                <a:cubicBezTo>
                  <a:pt x="1373663" y="6140243"/>
                  <a:pt x="1267442" y="6156379"/>
                  <a:pt x="1160586" y="6143673"/>
                </a:cubicBezTo>
                <a:cubicBezTo>
                  <a:pt x="1111161" y="6137829"/>
                  <a:pt x="1062116" y="6128553"/>
                  <a:pt x="1012055" y="6130967"/>
                </a:cubicBezTo>
                <a:cubicBezTo>
                  <a:pt x="873562" y="6137320"/>
                  <a:pt x="735196" y="6144817"/>
                  <a:pt x="596449" y="6143673"/>
                </a:cubicBezTo>
                <a:cubicBezTo>
                  <a:pt x="538383" y="6143292"/>
                  <a:pt x="480699" y="6141386"/>
                  <a:pt x="422887" y="6137193"/>
                </a:cubicBezTo>
                <a:cubicBezTo>
                  <a:pt x="315015" y="6129316"/>
                  <a:pt x="207524" y="6139989"/>
                  <a:pt x="100033" y="6143800"/>
                </a:cubicBezTo>
                <a:lnTo>
                  <a:pt x="0" y="6139320"/>
                </a:lnTo>
                <a:lnTo>
                  <a:pt x="0" y="3424755"/>
                </a:lnTo>
                <a:close/>
              </a:path>
            </a:pathLst>
          </a:custGeom>
        </p:spPr>
      </p:pic>
    </p:spTree>
    <p:extLst>
      <p:ext uri="{BB962C8B-B14F-4D97-AF65-F5344CB8AC3E}">
        <p14:creationId xmlns:p14="http://schemas.microsoft.com/office/powerpoint/2010/main" val="106928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6B90B-B6D5-4C3D-B978-5A920CFED76D}"/>
              </a:ext>
            </a:extLst>
          </p:cNvPr>
          <p:cNvSpPr>
            <a:spLocks noGrp="1"/>
          </p:cNvSpPr>
          <p:nvPr>
            <p:ph type="title"/>
          </p:nvPr>
        </p:nvSpPr>
        <p:spPr>
          <a:xfrm>
            <a:off x="640080" y="325369"/>
            <a:ext cx="4368602" cy="1956841"/>
          </a:xfrm>
        </p:spPr>
        <p:txBody>
          <a:bodyPr anchor="b">
            <a:normAutofit/>
          </a:bodyPr>
          <a:lstStyle/>
          <a:p>
            <a:pPr>
              <a:lnSpc>
                <a:spcPct val="90000"/>
              </a:lnSpc>
            </a:pPr>
            <a:r>
              <a:rPr lang="en-US" sz="5600"/>
              <a:t>Link Budget Equaltion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C64760-A533-4C87-A410-C5E470B62748}"/>
              </a:ext>
            </a:extLst>
          </p:cNvPr>
          <p:cNvSpPr>
            <a:spLocks noGrp="1"/>
          </p:cNvSpPr>
          <p:nvPr>
            <p:ph idx="1"/>
          </p:nvPr>
        </p:nvSpPr>
        <p:spPr>
          <a:xfrm>
            <a:off x="640080" y="2872899"/>
            <a:ext cx="4243589" cy="3320668"/>
          </a:xfrm>
        </p:spPr>
        <p:txBody>
          <a:bodyPr vert="horz" lIns="91440" tIns="45720" rIns="91440" bIns="45720" rtlCol="0">
            <a:normAutofit/>
          </a:bodyPr>
          <a:lstStyle/>
          <a:p>
            <a:pPr>
              <a:lnSpc>
                <a:spcPct val="100000"/>
              </a:lnSpc>
            </a:pPr>
            <a:r>
              <a:rPr lang="en-US" sz="1500" b="1"/>
              <a:t>We have used 6 Equation to compute the link</a:t>
            </a:r>
          </a:p>
          <a:p>
            <a:pPr lvl="1">
              <a:lnSpc>
                <a:spcPct val="100000"/>
              </a:lnSpc>
            </a:pPr>
            <a:r>
              <a:rPr lang="en-US" sz="1500" b="1"/>
              <a:t>Calculation of Signal to Noise Ratio (SNR)</a:t>
            </a:r>
          </a:p>
          <a:p>
            <a:pPr lvl="1">
              <a:lnSpc>
                <a:spcPct val="100000"/>
              </a:lnSpc>
            </a:pPr>
            <a:r>
              <a:rPr lang="en-US" sz="1500" b="1"/>
              <a:t>Calculation of Loss due to atmoshphere and other factors</a:t>
            </a:r>
          </a:p>
          <a:p>
            <a:pPr lvl="1">
              <a:lnSpc>
                <a:spcPct val="100000"/>
              </a:lnSpc>
            </a:pPr>
            <a:r>
              <a:rPr lang="en-US" sz="1500" b="1"/>
              <a:t>System Tempreature</a:t>
            </a:r>
          </a:p>
          <a:p>
            <a:pPr lvl="1">
              <a:lnSpc>
                <a:spcPct val="100000"/>
              </a:lnSpc>
            </a:pPr>
            <a:r>
              <a:rPr lang="en-US" sz="1500" b="1"/>
              <a:t>Calculation of Signal to Interference plus Noise Ratio (SINR)</a:t>
            </a:r>
          </a:p>
          <a:p>
            <a:pPr lvl="1">
              <a:lnSpc>
                <a:spcPct val="100000"/>
              </a:lnSpc>
            </a:pPr>
            <a:r>
              <a:rPr lang="en-US" sz="1500" b="1"/>
              <a:t>Energy per bit to Noise + Interfernce Ratio</a:t>
            </a:r>
          </a:p>
          <a:p>
            <a:pPr lvl="1">
              <a:lnSpc>
                <a:spcPct val="100000"/>
              </a:lnSpc>
            </a:pPr>
            <a:r>
              <a:rPr lang="en-US" sz="1500" b="1"/>
              <a:t>Beam Data Rate </a:t>
            </a:r>
          </a:p>
        </p:txBody>
      </p:sp>
      <p:pic>
        <p:nvPicPr>
          <p:cNvPr id="5" name="Picture 4">
            <a:extLst>
              <a:ext uri="{FF2B5EF4-FFF2-40B4-BE49-F238E27FC236}">
                <a16:creationId xmlns:a16="http://schemas.microsoft.com/office/drawing/2014/main" id="{0F5660D2-4676-47FF-B6B5-ED737D7CF542}"/>
              </a:ext>
            </a:extLst>
          </p:cNvPr>
          <p:cNvPicPr>
            <a:picLocks noChangeAspect="1"/>
          </p:cNvPicPr>
          <p:nvPr/>
        </p:nvPicPr>
        <p:blipFill rotWithShape="1">
          <a:blip r:embed="rId2"/>
          <a:srcRect l="13530" r="20013"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2421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1BA93-F745-4572-BA9F-1CC21C7D024C}"/>
              </a:ext>
            </a:extLst>
          </p:cNvPr>
          <p:cNvPicPr>
            <a:picLocks noChangeAspect="1"/>
          </p:cNvPicPr>
          <p:nvPr/>
        </p:nvPicPr>
        <p:blipFill>
          <a:blip r:embed="rId2"/>
          <a:stretch>
            <a:fillRect/>
          </a:stretch>
        </p:blipFill>
        <p:spPr>
          <a:xfrm>
            <a:off x="71533" y="221260"/>
            <a:ext cx="6030167" cy="1714739"/>
          </a:xfrm>
          <a:prstGeom prst="rect">
            <a:avLst/>
          </a:prstGeom>
        </p:spPr>
      </p:pic>
      <p:pic>
        <p:nvPicPr>
          <p:cNvPr id="5" name="Picture 4">
            <a:extLst>
              <a:ext uri="{FF2B5EF4-FFF2-40B4-BE49-F238E27FC236}">
                <a16:creationId xmlns:a16="http://schemas.microsoft.com/office/drawing/2014/main" id="{A364D5F1-1226-4395-8F6C-8E15F9AF6D65}"/>
              </a:ext>
            </a:extLst>
          </p:cNvPr>
          <p:cNvPicPr>
            <a:picLocks noChangeAspect="1"/>
          </p:cNvPicPr>
          <p:nvPr/>
        </p:nvPicPr>
        <p:blipFill rotWithShape="1">
          <a:blip r:embed="rId3"/>
          <a:srcRect b="6269"/>
          <a:stretch/>
        </p:blipFill>
        <p:spPr>
          <a:xfrm>
            <a:off x="0" y="2395583"/>
            <a:ext cx="5887272" cy="1607250"/>
          </a:xfrm>
          <a:prstGeom prst="rect">
            <a:avLst/>
          </a:prstGeom>
        </p:spPr>
      </p:pic>
      <p:pic>
        <p:nvPicPr>
          <p:cNvPr id="7" name="Picture 6">
            <a:extLst>
              <a:ext uri="{FF2B5EF4-FFF2-40B4-BE49-F238E27FC236}">
                <a16:creationId xmlns:a16="http://schemas.microsoft.com/office/drawing/2014/main" id="{E7CC61DA-A5CB-49C4-B115-04AD14FF5194}"/>
              </a:ext>
            </a:extLst>
          </p:cNvPr>
          <p:cNvPicPr>
            <a:picLocks noChangeAspect="1"/>
          </p:cNvPicPr>
          <p:nvPr/>
        </p:nvPicPr>
        <p:blipFill>
          <a:blip r:embed="rId4"/>
          <a:stretch>
            <a:fillRect/>
          </a:stretch>
        </p:blipFill>
        <p:spPr>
          <a:xfrm>
            <a:off x="71533" y="4462417"/>
            <a:ext cx="7649643" cy="2038635"/>
          </a:xfrm>
          <a:prstGeom prst="rect">
            <a:avLst/>
          </a:prstGeom>
        </p:spPr>
      </p:pic>
    </p:spTree>
    <p:extLst>
      <p:ext uri="{BB962C8B-B14F-4D97-AF65-F5344CB8AC3E}">
        <p14:creationId xmlns:p14="http://schemas.microsoft.com/office/powerpoint/2010/main" val="260142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24B312-93C7-477F-9C5D-8942E45D2DE2}"/>
              </a:ext>
            </a:extLst>
          </p:cNvPr>
          <p:cNvPicPr>
            <a:picLocks noChangeAspect="1"/>
          </p:cNvPicPr>
          <p:nvPr/>
        </p:nvPicPr>
        <p:blipFill rotWithShape="1">
          <a:blip r:embed="rId3"/>
          <a:srcRect l="25" r="-2" b="-2"/>
          <a:stretch/>
        </p:blipFill>
        <p:spPr>
          <a:xfrm>
            <a:off x="-1" y="-1"/>
            <a:ext cx="12188952" cy="6858000"/>
          </a:xfrm>
          <a:prstGeom prst="rect">
            <a:avLst/>
          </a:prstGeom>
        </p:spPr>
      </p:pic>
      <p:sp>
        <p:nvSpPr>
          <p:cNvPr id="13"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49193-2E20-4F89-BFA3-61801DA05AA1}"/>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Problem Statement</a:t>
            </a:r>
          </a:p>
        </p:txBody>
      </p:sp>
    </p:spTree>
    <p:extLst>
      <p:ext uri="{BB962C8B-B14F-4D97-AF65-F5344CB8AC3E}">
        <p14:creationId xmlns:p14="http://schemas.microsoft.com/office/powerpoint/2010/main" val="955340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9AF24D9E-7889-46ED-832E-E40803C1418D}"/>
              </a:ext>
            </a:extLst>
          </p:cNvPr>
          <p:cNvPicPr>
            <a:picLocks noChangeAspect="1"/>
          </p:cNvPicPr>
          <p:nvPr/>
        </p:nvPicPr>
        <p:blipFill rotWithShape="1">
          <a:blip r:embed="rId2"/>
          <a:srcRect l="2030" r="5658"/>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322312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95C7FC"/>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5E2176-FEE7-4BCF-B1AB-858A6C4BB193}"/>
              </a:ext>
            </a:extLst>
          </p:cNvPr>
          <p:cNvSpPr>
            <a:spLocks noGrp="1"/>
          </p:cNvSpPr>
          <p:nvPr>
            <p:ph type="title"/>
          </p:nvPr>
        </p:nvSpPr>
        <p:spPr>
          <a:xfrm>
            <a:off x="7124135" y="2156348"/>
            <a:ext cx="3971495" cy="1866748"/>
          </a:xfrm>
        </p:spPr>
        <p:txBody>
          <a:bodyPr vert="horz" lIns="91440" tIns="45720" rIns="91440" bIns="45720" rtlCol="0" anchor="b">
            <a:normAutofit/>
          </a:bodyPr>
          <a:lstStyle/>
          <a:p>
            <a:pPr algn="ctr"/>
            <a:r>
              <a:rPr lang="en-US" sz="5800">
                <a:solidFill>
                  <a:srgbClr val="FFFFFF"/>
                </a:solidFill>
              </a:rPr>
              <a:t>Genetic Algorithm</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95C7FC"/>
          </a:solidFill>
          <a:ln w="38100" cap="rnd">
            <a:solidFill>
              <a:srgbClr val="95C7F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F5EA06C0-D1C8-4972-AC3F-67EE1B4285B0}"/>
              </a:ext>
            </a:extLst>
          </p:cNvPr>
          <p:cNvPicPr>
            <a:picLocks noGrp="1" noChangeAspect="1"/>
          </p:cNvPicPr>
          <p:nvPr>
            <p:ph idx="1"/>
          </p:nvPr>
        </p:nvPicPr>
        <p:blipFill rotWithShape="1">
          <a:blip r:embed="rId3"/>
          <a:srcRect r="1" b="5761"/>
          <a:stretch/>
        </p:blipFill>
        <p:spPr>
          <a:xfrm>
            <a:off x="375822" y="984"/>
            <a:ext cx="4508780" cy="6660811"/>
          </a:xfrm>
          <a:prstGeom prst="rect">
            <a:avLst/>
          </a:prstGeom>
        </p:spPr>
      </p:pic>
    </p:spTree>
    <p:extLst>
      <p:ext uri="{BB962C8B-B14F-4D97-AF65-F5344CB8AC3E}">
        <p14:creationId xmlns:p14="http://schemas.microsoft.com/office/powerpoint/2010/main" val="1619650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E97CC389-A337-4ADA-8AD6-FBEB8B3E4C20}"/>
              </a:ext>
            </a:extLst>
          </p:cNvPr>
          <p:cNvPicPr>
            <a:picLocks noChangeAspect="1"/>
          </p:cNvPicPr>
          <p:nvPr/>
        </p:nvPicPr>
        <p:blipFill rotWithShape="1">
          <a:blip r:embed="rId2"/>
          <a:srcRect b="417"/>
          <a:stretch/>
        </p:blipFill>
        <p:spPr>
          <a:xfrm>
            <a:off x="217450" y="49978"/>
            <a:ext cx="11827200" cy="6656987"/>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52645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3" descr="Abstract network of node and mesh">
            <a:extLst>
              <a:ext uri="{FF2B5EF4-FFF2-40B4-BE49-F238E27FC236}">
                <a16:creationId xmlns:a16="http://schemas.microsoft.com/office/drawing/2014/main" id="{0EC97C95-8F94-4E02-A7D2-98CF5A655F8E}"/>
              </a:ext>
            </a:extLst>
          </p:cNvPr>
          <p:cNvPicPr>
            <a:picLocks noChangeAspect="1"/>
          </p:cNvPicPr>
          <p:nvPr/>
        </p:nvPicPr>
        <p:blipFill rotWithShape="1">
          <a:blip r:embed="rId2"/>
          <a:srcRect t="3012" r="-2" b="21937"/>
          <a:stretch/>
        </p:blipFill>
        <p:spPr>
          <a:xfrm>
            <a:off x="-3047" y="10"/>
            <a:ext cx="12191999" cy="6857990"/>
          </a:xfrm>
          <a:prstGeom prst="rect">
            <a:avLst/>
          </a:prstGeom>
        </p:spPr>
      </p:pic>
      <p:sp>
        <p:nvSpPr>
          <p:cNvPr id="11" name="Rectangle 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05FFE-978E-48C4-83EF-C0DF610A127F}"/>
              </a:ext>
            </a:extLst>
          </p:cNvPr>
          <p:cNvSpPr>
            <a:spLocks noGrp="1"/>
          </p:cNvSpPr>
          <p:nvPr>
            <p:ph type="ctrTitle"/>
          </p:nvPr>
        </p:nvSpPr>
        <p:spPr>
          <a:xfrm>
            <a:off x="321733" y="321733"/>
            <a:ext cx="11548532" cy="4229305"/>
          </a:xfrm>
        </p:spPr>
        <p:txBody>
          <a:bodyPr anchor="t">
            <a:normAutofit/>
          </a:bodyPr>
          <a:lstStyle/>
          <a:p>
            <a:r>
              <a:rPr lang="en-US" sz="11500">
                <a:solidFill>
                  <a:schemeClr val="bg1"/>
                </a:solidFill>
              </a:rPr>
              <a:t>GENETIC TERMS</a:t>
            </a:r>
          </a:p>
        </p:txBody>
      </p:sp>
      <p:sp>
        <p:nvSpPr>
          <p:cNvPr id="12" name="Rectangle 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6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78938B-1D30-41C6-91AE-C6503675C3B1}"/>
              </a:ext>
            </a:extLst>
          </p:cNvPr>
          <p:cNvSpPr>
            <a:spLocks noGrp="1"/>
          </p:cNvSpPr>
          <p:nvPr>
            <p:ph type="title"/>
          </p:nvPr>
        </p:nvSpPr>
        <p:spPr>
          <a:xfrm>
            <a:off x="5297762" y="329184"/>
            <a:ext cx="6251110" cy="1783080"/>
          </a:xfrm>
        </p:spPr>
        <p:txBody>
          <a:bodyPr anchor="b">
            <a:normAutofit/>
          </a:bodyPr>
          <a:lstStyle/>
          <a:p>
            <a:pPr>
              <a:lnSpc>
                <a:spcPct val="90000"/>
              </a:lnSpc>
            </a:pPr>
            <a:r>
              <a:rPr lang="en-US" sz="5600"/>
              <a:t>Fitness Function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A3215"/>
          </a:solidFill>
          <a:ln w="38100" cap="rnd">
            <a:solidFill>
              <a:srgbClr val="BA321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035DA8-69F0-427F-99DF-1C709C022B5D}"/>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b="1"/>
              <a:t>Evaluate given solution w.r.t optimum solution</a:t>
            </a:r>
          </a:p>
          <a:p>
            <a:r>
              <a:rPr lang="en-US" b="1"/>
              <a:t>Determines how fit a solution is</a:t>
            </a:r>
          </a:p>
        </p:txBody>
      </p:sp>
      <p:pic>
        <p:nvPicPr>
          <p:cNvPr id="5" name="Picture 4" descr="White puzzle with one red piece">
            <a:extLst>
              <a:ext uri="{FF2B5EF4-FFF2-40B4-BE49-F238E27FC236}">
                <a16:creationId xmlns:a16="http://schemas.microsoft.com/office/drawing/2014/main" id="{9214223E-5850-4E52-82E1-7962514AE86B}"/>
              </a:ext>
            </a:extLst>
          </p:cNvPr>
          <p:cNvPicPr>
            <a:picLocks noChangeAspect="1"/>
          </p:cNvPicPr>
          <p:nvPr/>
        </p:nvPicPr>
        <p:blipFill rotWithShape="1">
          <a:blip r:embed="rId3"/>
          <a:srcRect l="31723" r="30076"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96679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22">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91E5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3A9AC7C-4D5E-4C36-91D1-9392C1D6AAF2}"/>
              </a:ext>
            </a:extLst>
          </p:cNvPr>
          <p:cNvSpPr txBox="1"/>
          <p:nvPr/>
        </p:nvSpPr>
        <p:spPr>
          <a:xfrm>
            <a:off x="638881" y="390525"/>
            <a:ext cx="10909640" cy="15103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6600" b="1">
                <a:solidFill>
                  <a:srgbClr val="FFFFFF"/>
                </a:solidFill>
                <a:latin typeface="+mj-lt"/>
                <a:ea typeface="+mj-ea"/>
                <a:cs typeface="+mj-cs"/>
              </a:rPr>
              <a:t>Our Fitness Function</a:t>
            </a:r>
            <a:endParaRPr lang="en-US" sz="6600">
              <a:solidFill>
                <a:srgbClr val="FFFFFF"/>
              </a:solidFill>
              <a:latin typeface="+mj-lt"/>
              <a:ea typeface="+mj-ea"/>
              <a:cs typeface="+mj-cs"/>
            </a:endParaRPr>
          </a:p>
        </p:txBody>
      </p:sp>
      <p:sp>
        <p:nvSpPr>
          <p:cNvPr id="27"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 letter&#10;&#10;Description automatically generated">
            <a:extLst>
              <a:ext uri="{FF2B5EF4-FFF2-40B4-BE49-F238E27FC236}">
                <a16:creationId xmlns:a16="http://schemas.microsoft.com/office/drawing/2014/main" id="{E7BA9123-3C30-400F-9CFA-4A38494A639D}"/>
              </a:ext>
            </a:extLst>
          </p:cNvPr>
          <p:cNvPicPr>
            <a:picLocks noChangeAspect="1"/>
          </p:cNvPicPr>
          <p:nvPr/>
        </p:nvPicPr>
        <p:blipFill>
          <a:blip r:embed="rId2"/>
          <a:stretch>
            <a:fillRect/>
          </a:stretch>
        </p:blipFill>
        <p:spPr>
          <a:xfrm>
            <a:off x="1035177" y="3084325"/>
            <a:ext cx="10118598" cy="2984986"/>
          </a:xfrm>
          <a:prstGeom prst="rect">
            <a:avLst/>
          </a:prstGeom>
        </p:spPr>
      </p:pic>
    </p:spTree>
    <p:extLst>
      <p:ext uri="{BB962C8B-B14F-4D97-AF65-F5344CB8AC3E}">
        <p14:creationId xmlns:p14="http://schemas.microsoft.com/office/powerpoint/2010/main" val="304452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arrows on bullseye">
            <a:extLst>
              <a:ext uri="{FF2B5EF4-FFF2-40B4-BE49-F238E27FC236}">
                <a16:creationId xmlns:a16="http://schemas.microsoft.com/office/drawing/2014/main" id="{0CDEE111-9223-49A8-BD78-392A1AD945EB}"/>
              </a:ext>
            </a:extLst>
          </p:cNvPr>
          <p:cNvPicPr>
            <a:picLocks noChangeAspect="1"/>
          </p:cNvPicPr>
          <p:nvPr/>
        </p:nvPicPr>
        <p:blipFill rotWithShape="1">
          <a:blip r:embed="rId3">
            <a:alphaModFix amt="50000"/>
          </a:blip>
          <a:srcRect t="14101" r="-1" b="-1"/>
          <a:stretch/>
        </p:blipFill>
        <p:spPr>
          <a:xfrm>
            <a:off x="20" y="-22"/>
            <a:ext cx="12191977" cy="6858022"/>
          </a:xfrm>
          <a:prstGeom prst="rect">
            <a:avLst/>
          </a:prstGeom>
        </p:spPr>
      </p:pic>
      <p:sp>
        <p:nvSpPr>
          <p:cNvPr id="2" name="Title 1">
            <a:extLst>
              <a:ext uri="{FF2B5EF4-FFF2-40B4-BE49-F238E27FC236}">
                <a16:creationId xmlns:a16="http://schemas.microsoft.com/office/drawing/2014/main" id="{9AC2290C-2D9D-4876-96FF-CCAB6BD3031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lnSpc>
                <a:spcPct val="90000"/>
              </a:lnSpc>
            </a:pPr>
            <a:r>
              <a:rPr lang="en-US" sz="5300"/>
              <a:t>Selection</a:t>
            </a:r>
            <a:br>
              <a:rPr lang="en-US" sz="5300"/>
            </a:br>
            <a:br>
              <a:rPr lang="en-US" sz="5300"/>
            </a:br>
            <a:r>
              <a:rPr lang="en-US" sz="5300"/>
              <a:t>Selects the best, Discards the rest</a:t>
            </a:r>
          </a:p>
        </p:txBody>
      </p:sp>
      <p:sp>
        <p:nvSpPr>
          <p:cNvPr id="22"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9446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22A14-64D3-4346-BE31-4F7C5FA42509}"/>
              </a:ext>
            </a:extLst>
          </p:cNvPr>
          <p:cNvSpPr>
            <a:spLocks noGrp="1"/>
          </p:cNvSpPr>
          <p:nvPr>
            <p:ph type="title"/>
          </p:nvPr>
        </p:nvSpPr>
        <p:spPr>
          <a:xfrm>
            <a:off x="640080" y="325369"/>
            <a:ext cx="4368602" cy="1956841"/>
          </a:xfrm>
        </p:spPr>
        <p:txBody>
          <a:bodyPr anchor="b">
            <a:normAutofit/>
          </a:bodyPr>
          <a:lstStyle/>
          <a:p>
            <a:pPr>
              <a:lnSpc>
                <a:spcPct val="90000"/>
              </a:lnSpc>
            </a:pPr>
            <a:r>
              <a:rPr lang="en-US" sz="6600"/>
              <a:t>Selection Operator</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30FAAE"/>
          </a:solidFill>
          <a:ln w="38100" cap="rnd">
            <a:solidFill>
              <a:srgbClr val="30FAA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307087-D359-4ABA-BB1E-2ED6FED6C89E}"/>
              </a:ext>
            </a:extLst>
          </p:cNvPr>
          <p:cNvSpPr>
            <a:spLocks noGrp="1"/>
          </p:cNvSpPr>
          <p:nvPr>
            <p:ph idx="1"/>
          </p:nvPr>
        </p:nvSpPr>
        <p:spPr>
          <a:xfrm>
            <a:off x="640080" y="2872899"/>
            <a:ext cx="4243589" cy="3320668"/>
          </a:xfrm>
        </p:spPr>
        <p:txBody>
          <a:bodyPr vert="horz" lIns="91440" tIns="45720" rIns="91440" bIns="45720" rtlCol="0">
            <a:normAutofit fontScale="92500"/>
          </a:bodyPr>
          <a:lstStyle/>
          <a:p>
            <a:r>
              <a:rPr lang="en-US">
                <a:ea typeface="+mn-lt"/>
                <a:cs typeface="+mn-lt"/>
              </a:rPr>
              <a:t>Tournament selection </a:t>
            </a:r>
            <a:endParaRPr lang="en-US" err="1">
              <a:ea typeface="+mn-lt"/>
              <a:cs typeface="+mn-lt"/>
            </a:endParaRPr>
          </a:p>
          <a:p>
            <a:r>
              <a:rPr lang="en-US">
                <a:ea typeface="+mn-lt"/>
                <a:cs typeface="+mn-lt"/>
              </a:rPr>
              <a:t>Roulette wheel selection </a:t>
            </a:r>
          </a:p>
          <a:p>
            <a:r>
              <a:rPr lang="en-US">
                <a:ea typeface="+mn-lt"/>
                <a:cs typeface="+mn-lt"/>
              </a:rPr>
              <a:t>Proportionate selection </a:t>
            </a:r>
          </a:p>
          <a:p>
            <a:r>
              <a:rPr lang="en-US">
                <a:ea typeface="+mn-lt"/>
                <a:cs typeface="+mn-lt"/>
              </a:rPr>
              <a:t>Rank selection </a:t>
            </a:r>
          </a:p>
          <a:p>
            <a:r>
              <a:rPr lang="en-US">
                <a:ea typeface="+mn-lt"/>
                <a:cs typeface="+mn-lt"/>
              </a:rPr>
              <a:t>Steady state selection, </a:t>
            </a:r>
            <a:r>
              <a:rPr lang="en-US" err="1">
                <a:ea typeface="+mn-lt"/>
                <a:cs typeface="+mn-lt"/>
              </a:rPr>
              <a:t>etc</a:t>
            </a:r>
            <a:endParaRPr lang="en-US" err="1"/>
          </a:p>
        </p:txBody>
      </p:sp>
      <p:pic>
        <p:nvPicPr>
          <p:cNvPr id="5" name="Picture 4" descr="Three darts on bullseye">
            <a:extLst>
              <a:ext uri="{FF2B5EF4-FFF2-40B4-BE49-F238E27FC236}">
                <a16:creationId xmlns:a16="http://schemas.microsoft.com/office/drawing/2014/main" id="{6D3445CE-8C0D-4FCF-8598-6BA3485AC8BF}"/>
              </a:ext>
            </a:extLst>
          </p:cNvPr>
          <p:cNvPicPr>
            <a:picLocks noChangeAspect="1"/>
          </p:cNvPicPr>
          <p:nvPr/>
        </p:nvPicPr>
        <p:blipFill rotWithShape="1">
          <a:blip r:embed="rId3"/>
          <a:srcRect l="33390" r="7" b="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60776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7" name="Rectangle 26">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ckmate in a chess game">
            <a:extLst>
              <a:ext uri="{FF2B5EF4-FFF2-40B4-BE49-F238E27FC236}">
                <a16:creationId xmlns:a16="http://schemas.microsoft.com/office/drawing/2014/main" id="{7F467C97-B500-4519-B3AA-5C6B9DFBF6DF}"/>
              </a:ext>
            </a:extLst>
          </p:cNvPr>
          <p:cNvPicPr>
            <a:picLocks noChangeAspect="1"/>
          </p:cNvPicPr>
          <p:nvPr/>
        </p:nvPicPr>
        <p:blipFill rotWithShape="1">
          <a:blip r:embed="rId3">
            <a:alphaModFix amt="50000"/>
          </a:blip>
          <a:srcRect t="2572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5144A28A-6129-4B93-9920-DD1FE9490F8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9600"/>
              <a:t>Tournament Selection</a:t>
            </a:r>
          </a:p>
        </p:txBody>
      </p:sp>
      <p:sp>
        <p:nvSpPr>
          <p:cNvPr id="29"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17102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1"/>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51DB2089-4F05-422B-B7DF-234FCB1264EB}"/>
              </a:ext>
            </a:extLst>
          </p:cNvPr>
          <p:cNvSpPr>
            <a:spLocks noGrp="1"/>
          </p:cNvSpPr>
          <p:nvPr>
            <p:ph type="title"/>
          </p:nvPr>
        </p:nvSpPr>
        <p:spPr>
          <a:xfrm>
            <a:off x="841246" y="673770"/>
            <a:ext cx="3644489" cy="2414488"/>
          </a:xfrm>
        </p:spPr>
        <p:txBody>
          <a:bodyPr anchor="t">
            <a:normAutofit/>
          </a:bodyPr>
          <a:lstStyle/>
          <a:p>
            <a:r>
              <a:rPr lang="en-US" sz="6100">
                <a:solidFill>
                  <a:schemeClr val="bg1"/>
                </a:solidFill>
                <a:ea typeface="+mj-lt"/>
                <a:cs typeface="+mj-lt"/>
              </a:rPr>
              <a:t>Crossover Operator</a:t>
            </a:r>
            <a:endParaRPr lang="en-US" sz="6100">
              <a:solidFill>
                <a:schemeClr val="bg1"/>
              </a:solidFill>
            </a:endParaRPr>
          </a:p>
        </p:txBody>
      </p:sp>
      <p:sp>
        <p:nvSpPr>
          <p:cNvPr id="3" name="Content Placeholder 2">
            <a:extLst>
              <a:ext uri="{FF2B5EF4-FFF2-40B4-BE49-F238E27FC236}">
                <a16:creationId xmlns:a16="http://schemas.microsoft.com/office/drawing/2014/main" id="{E89AA9F5-92E7-4784-AE76-D2D6DD5D8C38}"/>
              </a:ext>
            </a:extLst>
          </p:cNvPr>
          <p:cNvSpPr>
            <a:spLocks noGrp="1"/>
          </p:cNvSpPr>
          <p:nvPr>
            <p:ph idx="1"/>
          </p:nvPr>
        </p:nvSpPr>
        <p:spPr>
          <a:xfrm>
            <a:off x="6095999" y="882315"/>
            <a:ext cx="5254754" cy="5294647"/>
          </a:xfrm>
        </p:spPr>
        <p:txBody>
          <a:bodyPr vert="horz" lIns="91440" tIns="45720" rIns="91440" bIns="45720" rtlCol="0" anchor="t">
            <a:normAutofit/>
          </a:bodyPr>
          <a:lstStyle/>
          <a:p>
            <a:r>
              <a:rPr lang="en-US" b="1" dirty="0">
                <a:ea typeface="+mn-lt"/>
                <a:cs typeface="+mn-lt"/>
              </a:rPr>
              <a:t>The crossover operator is used to create new solutions from the existing solutions available in the mating pool after applying selection operator. </a:t>
            </a:r>
          </a:p>
          <a:p>
            <a:r>
              <a:rPr lang="en-US" b="1" dirty="0">
                <a:ea typeface="+mn-lt"/>
                <a:cs typeface="+mn-lt"/>
              </a:rPr>
              <a:t>This operator exchanges the gene information between the solutions in the mating pool. </a:t>
            </a:r>
            <a:endParaRPr lang="en-US" b="1" dirty="0"/>
          </a:p>
        </p:txBody>
      </p:sp>
    </p:spTree>
    <p:extLst>
      <p:ext uri="{BB962C8B-B14F-4D97-AF65-F5344CB8AC3E}">
        <p14:creationId xmlns:p14="http://schemas.microsoft.com/office/powerpoint/2010/main" val="1050659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Colourful strings being woven togehter">
            <a:extLst>
              <a:ext uri="{FF2B5EF4-FFF2-40B4-BE49-F238E27FC236}">
                <a16:creationId xmlns:a16="http://schemas.microsoft.com/office/drawing/2014/main" id="{8D502F97-D860-46F6-9489-3C8015A00E5B}"/>
              </a:ext>
            </a:extLst>
          </p:cNvPr>
          <p:cNvPicPr>
            <a:picLocks noChangeAspect="1"/>
          </p:cNvPicPr>
          <p:nvPr/>
        </p:nvPicPr>
        <p:blipFill rotWithShape="1">
          <a:blip r:embed="rId3"/>
          <a:srcRect t="11296" r="-2" b="4307"/>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50000">
                <a:schemeClr val="tx1">
                  <a:alpha val="3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E0318-1D7F-4DFE-9E44-C92D4EC49DF3}"/>
              </a:ext>
            </a:extLst>
          </p:cNvPr>
          <p:cNvSpPr>
            <a:spLocks noGrp="1"/>
          </p:cNvSpPr>
          <p:nvPr>
            <p:ph type="title"/>
          </p:nvPr>
        </p:nvSpPr>
        <p:spPr>
          <a:xfrm>
            <a:off x="643466" y="1322616"/>
            <a:ext cx="10905059" cy="2651204"/>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400">
                <a:solidFill>
                  <a:schemeClr val="bg1"/>
                </a:solidFill>
              </a:rPr>
              <a:t>Blend Crossover</a:t>
            </a:r>
          </a:p>
        </p:txBody>
      </p:sp>
      <p:cxnSp>
        <p:nvCxnSpPr>
          <p:cNvPr id="12" name="Straight Connector 11">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2087E4D-2696-4A4B-BFB2-D83E6579B12B}"/>
              </a:ext>
            </a:extLst>
          </p:cNvPr>
          <p:cNvPicPr>
            <a:picLocks noChangeAspect="1"/>
          </p:cNvPicPr>
          <p:nvPr/>
        </p:nvPicPr>
        <p:blipFill>
          <a:blip r:embed="rId4"/>
          <a:stretch>
            <a:fillRect/>
          </a:stretch>
        </p:blipFill>
        <p:spPr>
          <a:xfrm>
            <a:off x="1903445" y="4035361"/>
            <a:ext cx="8192277" cy="2514021"/>
          </a:xfrm>
          <a:prstGeom prst="rect">
            <a:avLst/>
          </a:prstGeom>
        </p:spPr>
      </p:pic>
    </p:spTree>
    <p:extLst>
      <p:ext uri="{BB962C8B-B14F-4D97-AF65-F5344CB8AC3E}">
        <p14:creationId xmlns:p14="http://schemas.microsoft.com/office/powerpoint/2010/main" val="105709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D0F3F-2E29-442C-A31E-B3AB53F656B5}"/>
              </a:ext>
            </a:extLst>
          </p:cNvPr>
          <p:cNvSpPr>
            <a:spLocks noGrp="1"/>
          </p:cNvSpPr>
          <p:nvPr>
            <p:ph type="title"/>
          </p:nvPr>
        </p:nvSpPr>
        <p:spPr>
          <a:xfrm>
            <a:off x="5297762" y="329184"/>
            <a:ext cx="6251110" cy="1783080"/>
          </a:xfrm>
        </p:spPr>
        <p:txBody>
          <a:bodyPr anchor="b">
            <a:normAutofit/>
          </a:bodyPr>
          <a:lstStyle/>
          <a:p>
            <a:pPr>
              <a:lnSpc>
                <a:spcPct val="90000"/>
              </a:lnSpc>
            </a:pPr>
            <a:r>
              <a:rPr lang="en-US" sz="5600"/>
              <a:t>Mutation Operator</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5F035"/>
          </a:solidFill>
          <a:ln w="38100" cap="rnd">
            <a:solidFill>
              <a:srgbClr val="F5F03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EC1986-348D-482C-AC73-0E7CDFA27529}"/>
              </a:ext>
            </a:extLst>
          </p:cNvPr>
          <p:cNvSpPr>
            <a:spLocks noGrp="1"/>
          </p:cNvSpPr>
          <p:nvPr>
            <p:ph idx="1"/>
          </p:nvPr>
        </p:nvSpPr>
        <p:spPr>
          <a:xfrm>
            <a:off x="5297762" y="2706624"/>
            <a:ext cx="6251110" cy="3483864"/>
          </a:xfrm>
        </p:spPr>
        <p:txBody>
          <a:bodyPr vert="horz" lIns="91440" tIns="45720" rIns="91440" bIns="45720" rtlCol="0">
            <a:normAutofit fontScale="92500" lnSpcReduction="10000"/>
          </a:bodyPr>
          <a:lstStyle/>
          <a:p>
            <a:r>
              <a:rPr lang="en-US">
                <a:ea typeface="+mn-lt"/>
                <a:cs typeface="+mn-lt"/>
              </a:rPr>
              <a:t>Mutation is the occasional introduction of new features in to the solution strings of the population pool to maintain diversity in the population.</a:t>
            </a:r>
          </a:p>
          <a:p>
            <a:r>
              <a:rPr lang="en-US">
                <a:ea typeface="+mn-lt"/>
                <a:cs typeface="+mn-lt"/>
              </a:rPr>
              <a:t>Though crossover has the main responsibility to search for the optimal solution, mutation is also used for this purpose.</a:t>
            </a:r>
            <a:endParaRPr lang="en-US"/>
          </a:p>
        </p:txBody>
      </p:sp>
      <p:pic>
        <p:nvPicPr>
          <p:cNvPr id="5" name="Picture 4" descr="Light bulb on yellow background with sketched light beams and cord">
            <a:extLst>
              <a:ext uri="{FF2B5EF4-FFF2-40B4-BE49-F238E27FC236}">
                <a16:creationId xmlns:a16="http://schemas.microsoft.com/office/drawing/2014/main" id="{E4092638-8159-458E-A1F0-4C3E3005E6EB}"/>
              </a:ext>
            </a:extLst>
          </p:cNvPr>
          <p:cNvPicPr>
            <a:picLocks noChangeAspect="1"/>
          </p:cNvPicPr>
          <p:nvPr/>
        </p:nvPicPr>
        <p:blipFill rotWithShape="1">
          <a:blip r:embed="rId3"/>
          <a:srcRect l="50272" r="794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84422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03191C-7450-48CF-A796-199EE00CE4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5"/>
          <a:stretch/>
        </p:blipFill>
        <p:spPr>
          <a:xfrm>
            <a:off x="-1" y="-1"/>
            <a:ext cx="12188952" cy="6858000"/>
          </a:xfrm>
          <a:prstGeom prst="rect">
            <a:avLst/>
          </a:prstGeom>
        </p:spPr>
      </p:pic>
      <p:sp>
        <p:nvSpPr>
          <p:cNvPr id="12" name="Rectangle 11">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6DB14-70C7-4323-BC28-633E8634A8AC}"/>
              </a:ext>
            </a:extLst>
          </p:cNvPr>
          <p:cNvSpPr>
            <a:spLocks noGrp="1"/>
          </p:cNvSpPr>
          <p:nvPr>
            <p:ph type="title"/>
          </p:nvPr>
        </p:nvSpPr>
        <p:spPr>
          <a:xfrm>
            <a:off x="641604" y="4553712"/>
            <a:ext cx="10908792" cy="1069848"/>
          </a:xfrm>
        </p:spPr>
        <p:txBody>
          <a:bodyPr vert="horz" lIns="91440" tIns="45720" rIns="91440" bIns="45720" rtlCol="0" anchor="ctr">
            <a:normAutofit/>
          </a:bodyPr>
          <a:lstStyle/>
          <a:p>
            <a:r>
              <a:rPr lang="en-US" sz="6000">
                <a:solidFill>
                  <a:schemeClr val="bg1"/>
                </a:solidFill>
              </a:rPr>
              <a:t>Uniform Mutation</a:t>
            </a:r>
          </a:p>
        </p:txBody>
      </p:sp>
    </p:spTree>
    <p:extLst>
      <p:ext uri="{BB962C8B-B14F-4D97-AF65-F5344CB8AC3E}">
        <p14:creationId xmlns:p14="http://schemas.microsoft.com/office/powerpoint/2010/main" val="92153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964CC-A2B9-43EA-B78D-11F8AE8B4FAF}"/>
              </a:ext>
            </a:extLst>
          </p:cNvPr>
          <p:cNvSpPr>
            <a:spLocks noGrp="1"/>
          </p:cNvSpPr>
          <p:nvPr>
            <p:ph type="title"/>
          </p:nvPr>
        </p:nvSpPr>
        <p:spPr>
          <a:xfrm>
            <a:off x="5297762" y="329184"/>
            <a:ext cx="6251110" cy="1783080"/>
          </a:xfrm>
        </p:spPr>
        <p:txBody>
          <a:bodyPr anchor="b">
            <a:normAutofit/>
          </a:bodyPr>
          <a:lstStyle/>
          <a:p>
            <a:r>
              <a:rPr lang="en-US" sz="7200"/>
              <a:t>Content</a:t>
            </a:r>
          </a:p>
        </p:txBody>
      </p:sp>
      <p:sp>
        <p:nvSpPr>
          <p:cNvPr id="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EA462"/>
          </a:solidFill>
          <a:ln w="38100" cap="rnd">
            <a:solidFill>
              <a:srgbClr val="CEA4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851EC2-963F-4B60-A710-E90EFAB2B4DF}"/>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b="1" dirty="0"/>
              <a:t>Introduction</a:t>
            </a:r>
          </a:p>
          <a:p>
            <a:r>
              <a:rPr lang="en-US" b="1" dirty="0"/>
              <a:t>System Model</a:t>
            </a:r>
          </a:p>
          <a:p>
            <a:r>
              <a:rPr lang="en-US" b="1" dirty="0"/>
              <a:t>Genetic Algorithm</a:t>
            </a:r>
          </a:p>
          <a:p>
            <a:r>
              <a:rPr lang="en-US" b="1" dirty="0"/>
              <a:t>Future Work</a:t>
            </a:r>
          </a:p>
        </p:txBody>
      </p:sp>
      <p:pic>
        <p:nvPicPr>
          <p:cNvPr id="8" name="Picture 4" descr="Glasses on top of a book">
            <a:extLst>
              <a:ext uri="{FF2B5EF4-FFF2-40B4-BE49-F238E27FC236}">
                <a16:creationId xmlns:a16="http://schemas.microsoft.com/office/drawing/2014/main" id="{C62A7D5F-1DDC-4219-A9D9-74E2D54204AD}"/>
              </a:ext>
            </a:extLst>
          </p:cNvPr>
          <p:cNvPicPr>
            <a:picLocks noChangeAspect="1"/>
          </p:cNvPicPr>
          <p:nvPr/>
        </p:nvPicPr>
        <p:blipFill rotWithShape="1">
          <a:blip r:embed="rId2"/>
          <a:srcRect l="17086" r="37954" b="1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253205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68C15-8703-4737-ACA0-36A8D918BE0E}"/>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6600"/>
              <a:t>Future Work</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56708D"/>
          </a:solidFill>
          <a:ln w="38100" cap="rnd">
            <a:solidFill>
              <a:srgbClr val="56708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909052-B9F1-4030-A3F7-1DEEC6606E36}"/>
              </a:ext>
            </a:extLst>
          </p:cNvPr>
          <p:cNvSpPr>
            <a:spLocks noGrp="1"/>
          </p:cNvSpPr>
          <p:nvPr>
            <p:ph idx="1"/>
          </p:nvPr>
        </p:nvSpPr>
        <p:spPr>
          <a:xfrm>
            <a:off x="640080" y="2872899"/>
            <a:ext cx="4243589" cy="3320668"/>
          </a:xfrm>
        </p:spPr>
        <p:txBody>
          <a:bodyPr vert="horz" lIns="91440" tIns="45720" rIns="91440" bIns="45720" rtlCol="0" anchor="t">
            <a:normAutofit/>
          </a:bodyPr>
          <a:lstStyle/>
          <a:p>
            <a:pPr marL="0" indent="0">
              <a:buNone/>
            </a:pPr>
            <a:r>
              <a:rPr lang="en-US" b="1" dirty="0"/>
              <a:t>We are going to complete Genetic Algorithm to Solve this Optimization Problem. We are going to use DEAP python library to solve our problem</a:t>
            </a:r>
          </a:p>
        </p:txBody>
      </p:sp>
      <p:pic>
        <p:nvPicPr>
          <p:cNvPr id="5" name="Picture 4">
            <a:extLst>
              <a:ext uri="{FF2B5EF4-FFF2-40B4-BE49-F238E27FC236}">
                <a16:creationId xmlns:a16="http://schemas.microsoft.com/office/drawing/2014/main" id="{264A89BF-E21E-46BF-8127-CF98B98734FE}"/>
              </a:ext>
            </a:extLst>
          </p:cNvPr>
          <p:cNvPicPr>
            <a:picLocks noChangeAspect="1"/>
          </p:cNvPicPr>
          <p:nvPr/>
        </p:nvPicPr>
        <p:blipFill rotWithShape="1">
          <a:blip r:embed="rId2"/>
          <a:srcRect l="8860" r="2418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5186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6E91-4093-4B16-B210-6DA4F1FDD956}"/>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68104EEA-0DB2-477D-880D-70A46421D208}"/>
              </a:ext>
            </a:extLst>
          </p:cNvPr>
          <p:cNvSpPr>
            <a:spLocks noGrp="1"/>
          </p:cNvSpPr>
          <p:nvPr>
            <p:ph idx="1"/>
          </p:nvPr>
        </p:nvSpPr>
        <p:spPr/>
        <p:txBody>
          <a:bodyPr vert="horz" lIns="91440" tIns="45720" rIns="91440" bIns="45720" rtlCol="0" anchor="t">
            <a:normAutofit/>
          </a:bodyPr>
          <a:lstStyle/>
          <a:p>
            <a:r>
              <a:rPr lang="en-US" dirty="0">
                <a:solidFill>
                  <a:srgbClr val="00B0F0"/>
                </a:solidFill>
                <a:hlinkClick r:id="rId2">
                  <a:extLst>
                    <a:ext uri="{A12FA001-AC4F-418D-AE19-62706E023703}">
                      <ahyp:hlinkClr xmlns:ahyp="http://schemas.microsoft.com/office/drawing/2018/hyperlinkcolor" val="tx"/>
                    </a:ext>
                  </a:extLst>
                </a:hlinkClick>
              </a:rPr>
              <a:t>A Genetic Algorithm for Joint Power and Bandwidth Allocation in Multibeam Satellite Systems</a:t>
            </a:r>
            <a:r>
              <a:rPr lang="en-US" dirty="0">
                <a:solidFill>
                  <a:srgbClr val="00B0F0"/>
                </a:solidFill>
              </a:rPr>
              <a:t> </a:t>
            </a:r>
            <a:r>
              <a:rPr lang="en-US" dirty="0"/>
              <a:t>– Alex Paris (2019)</a:t>
            </a:r>
          </a:p>
          <a:p>
            <a:r>
              <a:rPr lang="en-US" u="sng" dirty="0">
                <a:solidFill>
                  <a:srgbClr val="00B0F0"/>
                </a:solidFill>
                <a:ea typeface="+mn-lt"/>
                <a:cs typeface="+mn-lt"/>
                <a:hlinkClick r:id="rId3"/>
              </a:rPr>
              <a:t>https://youtu.be/0iKgOahW5y0</a:t>
            </a:r>
            <a:endParaRPr lang="en-US" u="sng" dirty="0">
              <a:solidFill>
                <a:srgbClr val="00B0F0"/>
              </a:solidFill>
              <a:ea typeface="+mn-lt"/>
              <a:cs typeface="+mn-lt"/>
            </a:endParaRPr>
          </a:p>
          <a:p>
            <a:r>
              <a:rPr lang="en-US" u="sng" dirty="0">
                <a:solidFill>
                  <a:srgbClr val="00B0F0"/>
                </a:solidFill>
                <a:ea typeface="+mn-lt"/>
                <a:cs typeface="+mn-lt"/>
                <a:hlinkClick r:id="rId4"/>
              </a:rPr>
              <a:t>http://deap.readthedocs.io/</a:t>
            </a:r>
            <a:r>
              <a:rPr lang="en-US" dirty="0">
                <a:solidFill>
                  <a:srgbClr val="00B0F0"/>
                </a:solidFill>
                <a:ea typeface="+mn-lt"/>
                <a:cs typeface="+mn-lt"/>
              </a:rPr>
              <a:t> - </a:t>
            </a:r>
            <a:r>
              <a:rPr lang="en-US" dirty="0" err="1">
                <a:ea typeface="+mn-lt"/>
                <a:cs typeface="+mn-lt"/>
              </a:rPr>
              <a:t>Deap</a:t>
            </a:r>
            <a:r>
              <a:rPr lang="en-US" dirty="0">
                <a:ea typeface="+mn-lt"/>
                <a:cs typeface="+mn-lt"/>
              </a:rPr>
              <a:t> Python Framework</a:t>
            </a:r>
            <a:endParaRPr lang="en-US" u="sng" dirty="0">
              <a:solidFill>
                <a:srgbClr val="00B0F0"/>
              </a:solidFill>
            </a:endParaRPr>
          </a:p>
        </p:txBody>
      </p:sp>
    </p:spTree>
    <p:extLst>
      <p:ext uri="{BB962C8B-B14F-4D97-AF65-F5344CB8AC3E}">
        <p14:creationId xmlns:p14="http://schemas.microsoft.com/office/powerpoint/2010/main" val="1567549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CAA4D-4FBE-4A9B-9587-444402256D98}"/>
              </a:ext>
            </a:extLst>
          </p:cNvPr>
          <p:cNvSpPr>
            <a:spLocks noGrp="1"/>
          </p:cNvSpPr>
          <p:nvPr>
            <p:ph type="ctrTitle"/>
          </p:nvPr>
        </p:nvSpPr>
        <p:spPr>
          <a:xfrm>
            <a:off x="4853988" y="320041"/>
            <a:ext cx="6707084" cy="3892668"/>
          </a:xfrm>
        </p:spPr>
        <p:txBody>
          <a:bodyPr>
            <a:normAutofit/>
          </a:bodyPr>
          <a:lstStyle/>
          <a:p>
            <a:r>
              <a:rPr lang="en-US" dirty="0"/>
              <a:t>THANK YOU</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16B15E43-F100-4190-8F13-1E6E1529F8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371600"/>
            <a:ext cx="4087368" cy="4087368"/>
          </a:xfrm>
          <a:prstGeom prst="rect">
            <a:avLst/>
          </a:prstGeom>
        </p:spPr>
      </p:pic>
    </p:spTree>
    <p:extLst>
      <p:ext uri="{BB962C8B-B14F-4D97-AF65-F5344CB8AC3E}">
        <p14:creationId xmlns:p14="http://schemas.microsoft.com/office/powerpoint/2010/main" val="4223893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5" name="Rectangle 2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2" descr="Stack of magazines on table">
            <a:extLst>
              <a:ext uri="{FF2B5EF4-FFF2-40B4-BE49-F238E27FC236}">
                <a16:creationId xmlns:a16="http://schemas.microsoft.com/office/drawing/2014/main" id="{479491D7-1829-46A7-80A7-BE07774A49AC}"/>
              </a:ext>
            </a:extLst>
          </p:cNvPr>
          <p:cNvPicPr>
            <a:picLocks noChangeAspect="1"/>
          </p:cNvPicPr>
          <p:nvPr/>
        </p:nvPicPr>
        <p:blipFill rotWithShape="1">
          <a:blip r:embed="rId2">
            <a:alphaModFix amt="50000"/>
          </a:blip>
          <a:srcRect t="12553" r="-1" b="3156"/>
          <a:stretch/>
        </p:blipFill>
        <p:spPr>
          <a:xfrm>
            <a:off x="20" y="10"/>
            <a:ext cx="12188930" cy="6857990"/>
          </a:xfrm>
          <a:prstGeom prst="rect">
            <a:avLst/>
          </a:prstGeom>
        </p:spPr>
      </p:pic>
      <p:sp>
        <p:nvSpPr>
          <p:cNvPr id="2" name="Title 1">
            <a:extLst>
              <a:ext uri="{FF2B5EF4-FFF2-40B4-BE49-F238E27FC236}">
                <a16:creationId xmlns:a16="http://schemas.microsoft.com/office/drawing/2014/main" id="{18BB5282-5427-40F7-B0A0-30413A00405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10800"/>
              <a:t>Introduction</a:t>
            </a:r>
          </a:p>
        </p:txBody>
      </p:sp>
      <p:sp>
        <p:nvSpPr>
          <p:cNvPr id="27"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646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9740F-B135-4343-990B-444BEEEC5CBC}"/>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pPr>
            <a:r>
              <a:rPr lang="en-US" sz="4400"/>
              <a:t>Dynamic Resource Management</a:t>
            </a:r>
          </a:p>
        </p:txBody>
      </p:sp>
      <p:sp>
        <p:nvSpPr>
          <p:cNvPr id="1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F5E735"/>
          </a:solidFill>
          <a:ln w="38100" cap="rnd">
            <a:solidFill>
              <a:srgbClr val="F5E73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8A108363-D883-4CF3-BBE4-24662E5CE970}"/>
              </a:ext>
            </a:extLst>
          </p:cNvPr>
          <p:cNvPicPr>
            <a:picLocks noChangeAspect="1"/>
          </p:cNvPicPr>
          <p:nvPr/>
        </p:nvPicPr>
        <p:blipFill rotWithShape="1">
          <a:blip r:embed="rId3"/>
          <a:srcRect l="38300" r="1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5350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89AF22-2825-44C1-BD1F-ED31C0B0D2AF}"/>
              </a:ext>
            </a:extLst>
          </p:cNvPr>
          <p:cNvPicPr>
            <a:picLocks noChangeAspect="1"/>
          </p:cNvPicPr>
          <p:nvPr/>
        </p:nvPicPr>
        <p:blipFill rotWithShape="1">
          <a:blip r:embed="rId3">
            <a:alphaModFix amt="50000"/>
          </a:blip>
          <a:srcRect t="1824" r="-1" b="13885"/>
          <a:stretch/>
        </p:blipFill>
        <p:spPr>
          <a:xfrm>
            <a:off x="-1" y="-1"/>
            <a:ext cx="12188952" cy="6858000"/>
          </a:xfrm>
          <a:prstGeom prst="rect">
            <a:avLst/>
          </a:prstGeom>
        </p:spPr>
      </p:pic>
      <p:sp>
        <p:nvSpPr>
          <p:cNvPr id="2" name="Title 1">
            <a:extLst>
              <a:ext uri="{FF2B5EF4-FFF2-40B4-BE49-F238E27FC236}">
                <a16:creationId xmlns:a16="http://schemas.microsoft.com/office/drawing/2014/main" id="{6904EED8-6039-4575-AAC9-0808B3FAA7C9}"/>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9600"/>
              <a:t>Our Goal</a:t>
            </a:r>
          </a:p>
        </p:txBody>
      </p:sp>
      <p:sp>
        <p:nvSpPr>
          <p:cNvPr id="2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39288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3BC6B-3085-4873-AA28-102EBC615E7F}"/>
              </a:ext>
            </a:extLst>
          </p:cNvPr>
          <p:cNvSpPr>
            <a:spLocks noGrp="1"/>
          </p:cNvSpPr>
          <p:nvPr>
            <p:ph type="title"/>
          </p:nvPr>
        </p:nvSpPr>
        <p:spPr>
          <a:xfrm>
            <a:off x="640080" y="325369"/>
            <a:ext cx="4368602" cy="1956841"/>
          </a:xfrm>
        </p:spPr>
        <p:txBody>
          <a:bodyPr anchor="b">
            <a:normAutofit/>
          </a:bodyPr>
          <a:lstStyle/>
          <a:p>
            <a:r>
              <a:rPr lang="en-US" sz="6100"/>
              <a:t>Spot Beam Satellite</a:t>
            </a:r>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31E2FD"/>
          </a:solidFill>
          <a:ln w="38100" cap="rnd">
            <a:solidFill>
              <a:srgbClr val="31E2F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0F5774-1554-4CD3-A8B1-134EA3C5866D}"/>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b="1"/>
              <a:t>Most Significant advancements leading to increase in capacity in modern satellite.</a:t>
            </a:r>
          </a:p>
          <a:p>
            <a:r>
              <a:rPr lang="en-US" b="1">
                <a:ea typeface="+mn-lt"/>
                <a:cs typeface="+mn-lt"/>
              </a:rPr>
              <a:t>In a spot beam the signal power is focused on a specific area of the Earth’s surface, being the beam’s footprint on the order of several hundreds of kilometers</a:t>
            </a:r>
            <a:endParaRPr lang="en-US" b="1"/>
          </a:p>
          <a:p>
            <a:endParaRPr lang="en-US" b="1"/>
          </a:p>
        </p:txBody>
      </p:sp>
      <p:pic>
        <p:nvPicPr>
          <p:cNvPr id="15" name="Picture 4">
            <a:extLst>
              <a:ext uri="{FF2B5EF4-FFF2-40B4-BE49-F238E27FC236}">
                <a16:creationId xmlns:a16="http://schemas.microsoft.com/office/drawing/2014/main" id="{FA5008C2-3786-4A78-9366-3F54E44A8F9D}"/>
              </a:ext>
            </a:extLst>
          </p:cNvPr>
          <p:cNvPicPr>
            <a:picLocks noChangeAspect="1"/>
          </p:cNvPicPr>
          <p:nvPr/>
        </p:nvPicPr>
        <p:blipFill rotWithShape="1">
          <a:blip r:embed="rId2"/>
          <a:srcRect l="24772" r="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6837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AD474-6776-424A-8F0B-EB2FCB8F3326}"/>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Transition</a:t>
            </a:r>
          </a:p>
        </p:txBody>
      </p:sp>
      <p:sp>
        <p:nvSpPr>
          <p:cNvPr id="14"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8C86B"/>
          </a:solidFill>
          <a:ln w="38100" cap="rnd">
            <a:solidFill>
              <a:srgbClr val="C8C86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 radar chart&#10;&#10;Description automatically generated">
            <a:extLst>
              <a:ext uri="{FF2B5EF4-FFF2-40B4-BE49-F238E27FC236}">
                <a16:creationId xmlns:a16="http://schemas.microsoft.com/office/drawing/2014/main" id="{11138720-95A0-4B15-8B71-BCC67BD6D4D0}"/>
              </a:ext>
            </a:extLst>
          </p:cNvPr>
          <p:cNvPicPr>
            <a:picLocks noGrp="1" noChangeAspect="1"/>
          </p:cNvPicPr>
          <p:nvPr>
            <p:ph idx="1"/>
          </p:nvPr>
        </p:nvPicPr>
        <p:blipFill>
          <a:blip r:embed="rId3"/>
          <a:stretch>
            <a:fillRect/>
          </a:stretch>
        </p:blipFill>
        <p:spPr>
          <a:xfrm>
            <a:off x="325803" y="2642616"/>
            <a:ext cx="5602889" cy="3895344"/>
          </a:xfrm>
          <a:prstGeom prst="rect">
            <a:avLst/>
          </a:prstGeom>
        </p:spPr>
      </p:pic>
      <p:pic>
        <p:nvPicPr>
          <p:cNvPr id="5" name="Picture 5" descr="A picture containing indoor, table, cake, sitting&#10;&#10;Description automatically generated">
            <a:extLst>
              <a:ext uri="{FF2B5EF4-FFF2-40B4-BE49-F238E27FC236}">
                <a16:creationId xmlns:a16="http://schemas.microsoft.com/office/drawing/2014/main" id="{4161BA6F-59D6-403B-B381-39EA252FBC80}"/>
              </a:ext>
            </a:extLst>
          </p:cNvPr>
          <p:cNvPicPr>
            <a:picLocks noChangeAspect="1"/>
          </p:cNvPicPr>
          <p:nvPr/>
        </p:nvPicPr>
        <p:blipFill>
          <a:blip r:embed="rId4"/>
          <a:stretch>
            <a:fillRect/>
          </a:stretch>
        </p:blipFill>
        <p:spPr>
          <a:xfrm>
            <a:off x="6254496" y="3109486"/>
            <a:ext cx="5614416" cy="2961604"/>
          </a:xfrm>
          <a:prstGeom prst="rect">
            <a:avLst/>
          </a:prstGeom>
        </p:spPr>
      </p:pic>
    </p:spTree>
    <p:extLst>
      <p:ext uri="{BB962C8B-B14F-4D97-AF65-F5344CB8AC3E}">
        <p14:creationId xmlns:p14="http://schemas.microsoft.com/office/powerpoint/2010/main" val="146020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outdoor, bicycle, blue, person&#10;&#10;Description automatically generated">
            <a:extLst>
              <a:ext uri="{FF2B5EF4-FFF2-40B4-BE49-F238E27FC236}">
                <a16:creationId xmlns:a16="http://schemas.microsoft.com/office/drawing/2014/main" id="{41862644-5637-4430-A4A0-C59190602F7A}"/>
              </a:ext>
            </a:extLst>
          </p:cNvPr>
          <p:cNvPicPr>
            <a:picLocks noChangeAspect="1"/>
          </p:cNvPicPr>
          <p:nvPr/>
        </p:nvPicPr>
        <p:blipFill rotWithShape="1">
          <a:blip r:embed="rId3"/>
          <a:srcRect t="456" r="1" b="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16744556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rush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1043</Words>
  <Application>Microsoft Office PowerPoint</Application>
  <PresentationFormat>Widescreen</PresentationFormat>
  <Paragraphs>113</Paragraphs>
  <Slides>32</Slides>
  <Notes>15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Century Gothic</vt:lpstr>
      <vt:lpstr>Elephant</vt:lpstr>
      <vt:lpstr>Modern Love</vt:lpstr>
      <vt:lpstr>The Hand</vt:lpstr>
      <vt:lpstr>SketchyVTI</vt:lpstr>
      <vt:lpstr>BrushVTI</vt:lpstr>
      <vt:lpstr> Power and Bandwidth Allocation in Multibeam Satellite Systems</vt:lpstr>
      <vt:lpstr>PowerPoint Presentation</vt:lpstr>
      <vt:lpstr>Content</vt:lpstr>
      <vt:lpstr>Introduction</vt:lpstr>
      <vt:lpstr>Dynamic Resource Management</vt:lpstr>
      <vt:lpstr>Our Goal</vt:lpstr>
      <vt:lpstr>Spot Beam Satellite</vt:lpstr>
      <vt:lpstr>Transition</vt:lpstr>
      <vt:lpstr>PowerPoint Presentation</vt:lpstr>
      <vt:lpstr>PowerPoint Presentation</vt:lpstr>
      <vt:lpstr>PowerPoint Presentation</vt:lpstr>
      <vt:lpstr>System Model</vt:lpstr>
      <vt:lpstr>Link Budget Model</vt:lpstr>
      <vt:lpstr>PowerPoint Presentation</vt:lpstr>
      <vt:lpstr>Link Budget Equaltion</vt:lpstr>
      <vt:lpstr>PowerPoint Presentation</vt:lpstr>
      <vt:lpstr>Problem Statement</vt:lpstr>
      <vt:lpstr>PowerPoint Presentation</vt:lpstr>
      <vt:lpstr>Genetic Algorithm</vt:lpstr>
      <vt:lpstr>GENETIC TERMS</vt:lpstr>
      <vt:lpstr>Fitness Function</vt:lpstr>
      <vt:lpstr>PowerPoint Presentation</vt:lpstr>
      <vt:lpstr>Selection  Selects the best, Discards the rest</vt:lpstr>
      <vt:lpstr>Selection Operator</vt:lpstr>
      <vt:lpstr>Tournament Selection</vt:lpstr>
      <vt:lpstr>Crossover Operator</vt:lpstr>
      <vt:lpstr>Blend Crossover</vt:lpstr>
      <vt:lpstr>Mutation Operator</vt:lpstr>
      <vt:lpstr>Uniform Mutation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shubham singh</cp:lastModifiedBy>
  <cp:revision>65</cp:revision>
  <dcterms:created xsi:type="dcterms:W3CDTF">2020-12-21T04:54:57Z</dcterms:created>
  <dcterms:modified xsi:type="dcterms:W3CDTF">2021-03-19T06:13:34Z</dcterms:modified>
</cp:coreProperties>
</file>